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9" r:id="rId2"/>
    <p:sldId id="328" r:id="rId3"/>
    <p:sldId id="322" r:id="rId4"/>
    <p:sldId id="324" r:id="rId5"/>
    <p:sldId id="336" r:id="rId6"/>
    <p:sldId id="279" r:id="rId7"/>
    <p:sldId id="332" r:id="rId8"/>
    <p:sldId id="333" r:id="rId9"/>
    <p:sldId id="325" r:id="rId10"/>
    <p:sldId id="278" r:id="rId11"/>
    <p:sldId id="280" r:id="rId12"/>
    <p:sldId id="281" r:id="rId13"/>
    <p:sldId id="282" r:id="rId14"/>
    <p:sldId id="283" r:id="rId15"/>
    <p:sldId id="284" r:id="rId16"/>
    <p:sldId id="331" r:id="rId17"/>
    <p:sldId id="294" r:id="rId18"/>
    <p:sldId id="295" r:id="rId19"/>
    <p:sldId id="285" r:id="rId20"/>
    <p:sldId id="291" r:id="rId21"/>
    <p:sldId id="292" r:id="rId22"/>
    <p:sldId id="293" r:id="rId23"/>
    <p:sldId id="286" r:id="rId24"/>
    <p:sldId id="288" r:id="rId25"/>
    <p:sldId id="289" r:id="rId26"/>
    <p:sldId id="296" r:id="rId27"/>
    <p:sldId id="297" r:id="rId28"/>
    <p:sldId id="298" r:id="rId29"/>
    <p:sldId id="299" r:id="rId30"/>
    <p:sldId id="301" r:id="rId31"/>
    <p:sldId id="334" r:id="rId32"/>
    <p:sldId id="302" r:id="rId33"/>
    <p:sldId id="300" r:id="rId34"/>
    <p:sldId id="303" r:id="rId35"/>
    <p:sldId id="311" r:id="rId36"/>
    <p:sldId id="305" r:id="rId37"/>
    <p:sldId id="306" r:id="rId38"/>
    <p:sldId id="307" r:id="rId39"/>
    <p:sldId id="337" r:id="rId40"/>
    <p:sldId id="308" r:id="rId41"/>
    <p:sldId id="312" r:id="rId42"/>
    <p:sldId id="313" r:id="rId43"/>
    <p:sldId id="319" r:id="rId44"/>
    <p:sldId id="320" r:id="rId45"/>
    <p:sldId id="321" r:id="rId4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57956" autoAdjust="0"/>
  </p:normalViewPr>
  <p:slideViewPr>
    <p:cSldViewPr snapToGrid="0">
      <p:cViewPr varScale="1">
        <p:scale>
          <a:sx n="67" d="100"/>
          <a:sy n="67" d="100"/>
        </p:scale>
        <p:origin x="20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2020/9/17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a:t>連絡事項</a:t>
            </a:r>
            <a:endParaRPr kumimoji="1" lang="en-US" altLang="ja-JP" baseline="0" dirty="0"/>
          </a:p>
          <a:p>
            <a:r>
              <a:rPr kumimoji="1" lang="en-US" altLang="ja-JP" baseline="0" dirty="0"/>
              <a:t>+ </a:t>
            </a:r>
            <a:r>
              <a:rPr kumimoji="1" lang="ja-JP" altLang="en-US" baseline="0" dirty="0"/>
              <a:t>シラバス確認</a:t>
            </a:r>
            <a:endParaRPr kumimoji="1" lang="en-US" altLang="ja-JP" baseline="0" dirty="0"/>
          </a:p>
          <a:p>
            <a:r>
              <a:rPr kumimoji="1" lang="en-US" altLang="ja-JP" baseline="0" dirty="0"/>
              <a:t>+ </a:t>
            </a:r>
            <a:r>
              <a:rPr kumimoji="1" lang="ja-JP" altLang="en-US" baseline="0" dirty="0"/>
              <a:t>休講情報確認</a:t>
            </a:r>
            <a:endParaRPr kumimoji="1" lang="en-US" altLang="ja-JP" baseline="0" dirty="0"/>
          </a:p>
          <a:p>
            <a:r>
              <a:rPr kumimoji="1" lang="en-US" altLang="ja-JP" baseline="0" dirty="0"/>
              <a:t>+ </a:t>
            </a:r>
            <a:r>
              <a:rPr kumimoji="1" lang="ja-JP" altLang="en-US" baseline="0" dirty="0"/>
              <a:t>試験情報確認</a:t>
            </a:r>
            <a:endParaRPr kumimoji="1" lang="en-US" altLang="ja-JP" baseline="0" dirty="0"/>
          </a:p>
          <a:p>
            <a:r>
              <a:rPr kumimoji="1" lang="en-US" altLang="ja-JP" baseline="0" dirty="0"/>
              <a:t>+ </a:t>
            </a:r>
            <a:r>
              <a:rPr kumimoji="1" lang="ja-JP" altLang="en-US" baseline="0" dirty="0"/>
              <a:t>課題情報確認 </a:t>
            </a:r>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37</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r>
              <a:rPr lang="en-US" altLang="ja-JP" sz="1300" dirty="0" smtClean="0"/>
              <a:t>]</a:t>
            </a:r>
            <a:endParaRPr lang="en-US" altLang="ja-JP" sz="1300"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24457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 f(1/2)</a:t>
            </a:r>
            <a:r>
              <a:rPr kumimoji="1" lang="en-US" altLang="ja-JP" baseline="0" dirty="0"/>
              <a:t> = 2.25 - 2</a:t>
            </a:r>
            <a:endParaRPr kumimoji="1" lang="en-US" altLang="ja-JP" dirty="0"/>
          </a:p>
          <a:p>
            <a:r>
              <a:rPr kumimoji="1" lang="en-US" altLang="ja-JP" dirty="0"/>
              <a:t>1-2:</a:t>
            </a:r>
            <a:r>
              <a:rPr kumimoji="1" lang="en-US" altLang="ja-JP" baseline="0" dirty="0"/>
              <a:t> </a:t>
            </a:r>
            <a:r>
              <a:rPr kumimoji="1" lang="en-US" altLang="ja-JP" dirty="0"/>
              <a:t>f(3/2) = </a:t>
            </a:r>
            <a:r>
              <a:rPr kumimoji="1" lang="en-US" altLang="ja-JP" baseline="0" dirty="0"/>
              <a:t>5.25 –</a:t>
            </a:r>
            <a:r>
              <a:rPr kumimoji="1" lang="ja-JP" altLang="en-US" baseline="0" dirty="0"/>
              <a:t> </a:t>
            </a:r>
            <a:r>
              <a:rPr kumimoji="1" lang="en-US" altLang="ja-JP" baseline="0" dirty="0"/>
              <a:t>5</a:t>
            </a:r>
            <a:endParaRPr kumimoji="1" lang="en-US" altLang="ja-JP" dirty="0"/>
          </a:p>
          <a:p>
            <a:r>
              <a:rPr kumimoji="1" lang="en-US" altLang="ja-JP" dirty="0"/>
              <a:t>2-3: f(5/2) = 6.25 - 6</a:t>
            </a:r>
          </a:p>
          <a:p>
            <a:r>
              <a:rPr kumimoji="1" lang="en-US" altLang="ja-JP" dirty="0"/>
              <a:t>3-4: f(7/2) =</a:t>
            </a:r>
            <a:r>
              <a:rPr kumimoji="1" lang="en-US" altLang="ja-JP" baseline="0" dirty="0"/>
              <a:t> 5.25 - 5</a:t>
            </a:r>
            <a:endParaRPr kumimoji="1" lang="en-US" altLang="ja-JP" dirty="0"/>
          </a:p>
          <a:p>
            <a:pPr defTabSz="990478">
              <a:defRPr/>
            </a:pPr>
            <a:r>
              <a:rPr kumimoji="1" lang="en-US" altLang="ja-JP" dirty="0"/>
              <a:t>4-5: f(9/2) = </a:t>
            </a:r>
            <a:r>
              <a:rPr kumimoji="1" lang="en-US" altLang="ja-JP" baseline="0" dirty="0"/>
              <a:t>2.25 - 2</a:t>
            </a:r>
            <a:endParaRPr kumimoji="1" lang="en-US" altLang="ja-JP" dirty="0"/>
          </a:p>
          <a:p>
            <a:endParaRPr kumimoji="1" lang="en-US" altLang="ja-JP" dirty="0"/>
          </a:p>
          <a:p>
            <a:endParaRPr kumimoji="1" lang="en-US" altLang="ja-JP" dirty="0"/>
          </a:p>
          <a:p>
            <a:endParaRPr kumimoji="1" lang="en-US" altLang="ja-JP" dirty="0"/>
          </a:p>
          <a:p>
            <a:r>
              <a:rPr kumimoji="1" lang="en-US" altLang="ja-JP" dirty="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41504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hdr</a:t>
            </a:r>
            <a:endParaRPr kumimoji="1" lang="en-US" altLang="ja-JP" dirty="0"/>
          </a:p>
          <a:p>
            <a:r>
              <a:rPr kumimoji="1" lang="ja-JP" altLang="en-US" dirty="0"/>
              <a:t>１画素の</a:t>
            </a:r>
            <a:r>
              <a:rPr kumimoji="1" lang="en-US" altLang="ja-JP" dirty="0"/>
              <a:t>RGBK </a:t>
            </a:r>
            <a:r>
              <a:rPr kumimoji="1" lang="ja-JP" altLang="en-US" dirty="0"/>
              <a:t>各</a:t>
            </a:r>
            <a:r>
              <a:rPr kumimoji="1" lang="en-US" altLang="ja-JP" dirty="0"/>
              <a:t>8bit</a:t>
            </a:r>
          </a:p>
          <a:p>
            <a:r>
              <a:rPr kumimoji="1" lang="en-US" altLang="ja-JP" baseline="0" dirty="0"/>
              <a:t>r = R * 2^(k-128)</a:t>
            </a:r>
            <a:endParaRPr kumimoji="1" lang="en-US" altLang="ja-JP" dirty="0"/>
          </a:p>
          <a:p>
            <a:pPr defTabSz="990478">
              <a:defRPr/>
            </a:pPr>
            <a:r>
              <a:rPr kumimoji="1" lang="en-US" altLang="ja-JP" baseline="0" dirty="0"/>
              <a:t>g = G * 2^(k-128)</a:t>
            </a:r>
            <a:endParaRPr kumimoji="1" lang="en-US" altLang="ja-JP" dirty="0"/>
          </a:p>
          <a:p>
            <a:pPr defTabSz="990478">
              <a:defRPr/>
            </a:pPr>
            <a:r>
              <a:rPr kumimoji="1" lang="en-US" altLang="ja-JP" baseline="0" dirty="0"/>
              <a:t>b = B * 2^(k-128)</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33</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Mantiuk</a:t>
            </a:r>
            <a:r>
              <a:rPr kumimoji="1" lang="en-US" altLang="ja-JP" dirty="0"/>
              <a:t> 08</a:t>
            </a:r>
            <a:r>
              <a:rPr kumimoji="1" lang="ja-JP" altLang="en-US" dirty="0"/>
              <a:t>　</a:t>
            </a:r>
            <a:r>
              <a:rPr kumimoji="1" lang="en-US" altLang="ja-JP" dirty="0"/>
              <a:t>CRT</a:t>
            </a:r>
          </a:p>
          <a:p>
            <a:r>
              <a:rPr kumimoji="1" lang="en-US" altLang="ja-JP" dirty="0"/>
              <a:t>Color </a:t>
            </a:r>
            <a:r>
              <a:rPr kumimoji="1" lang="en-US" altLang="ja-JP" dirty="0" err="1"/>
              <a:t>satu</a:t>
            </a:r>
            <a:r>
              <a:rPr kumimoji="1" lang="en-US" altLang="ja-JP" dirty="0"/>
              <a:t> 1/96</a:t>
            </a:r>
          </a:p>
          <a:p>
            <a:r>
              <a:rPr kumimoji="1" lang="en-US" altLang="ja-JP" dirty="0"/>
              <a:t>Contrast 8.1</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17244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2020/9/17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2020/9/17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hyperlink" Target="https://www.sony.co.jp/SonyInfo/News/Press/201208/12-107/"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4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280.png"/><Relationship Id="rId3" Type="http://schemas.openxmlformats.org/officeDocument/2006/relationships/image" Target="../media/image68.jpeg"/><Relationship Id="rId7" Type="http://schemas.openxmlformats.org/officeDocument/2006/relationships/image" Target="../media/image70.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5.wdp"/><Relationship Id="rId10" Type="http://schemas.openxmlformats.org/officeDocument/2006/relationships/image" Target="../media/image250.png"/><Relationship Id="rId4" Type="http://schemas.microsoft.com/office/2007/relationships/hdphoto" Target="../media/hdphoto4.wdp"/><Relationship Id="rId9" Type="http://schemas.openxmlformats.org/officeDocument/2006/relationships/image" Target="../media/image72.jpeg"/><Relationship Id="rId14" Type="http://schemas.openxmlformats.org/officeDocument/2006/relationships/image" Target="../media/image73.jpeg"/></Relationships>
</file>

<file path=ppt/slides/_rels/slide43.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8.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510.png"/><Relationship Id="rId4" Type="http://schemas.microsoft.com/office/2007/relationships/hdphoto" Target="../media/hdphoto4.wdp"/><Relationship Id="rId9" Type="http://schemas.openxmlformats.org/officeDocument/2006/relationships/image" Target="../media/image350.png"/></Relationships>
</file>

<file path=ppt/slides/_rels/slide44.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8.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7.jpeg"/><Relationship Id="rId17" Type="http://schemas.openxmlformats.org/officeDocument/2006/relationships/image" Target="../media/image470.png"/><Relationship Id="rId2" Type="http://schemas.openxmlformats.org/officeDocument/2006/relationships/notesSlide" Target="../notesSlides/notesSlide12.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6.jpeg"/><Relationship Id="rId5" Type="http://schemas.microsoft.com/office/2007/relationships/hdphoto" Target="../media/hdphoto6.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5.jpeg"/><Relationship Id="rId9" Type="http://schemas.openxmlformats.org/officeDocument/2006/relationships/image" Target="../media/image630.png"/><Relationship Id="rId14" Type="http://schemas.openxmlformats.org/officeDocument/2006/relationships/image" Target="../media/image79.jpeg"/></Relationships>
</file>

<file path=ppt/slides/_rels/slide45.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8.jpe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6.jpeg"/><Relationship Id="rId5" Type="http://schemas.microsoft.com/office/2007/relationships/hdphoto" Target="../media/hdphoto6.wdp"/><Relationship Id="rId15" Type="http://schemas.openxmlformats.org/officeDocument/2006/relationships/image" Target="../media/image83.png"/><Relationship Id="rId10" Type="http://schemas.openxmlformats.org/officeDocument/2006/relationships/image" Target="../media/image640.png"/><Relationship Id="rId4" Type="http://schemas.openxmlformats.org/officeDocument/2006/relationships/image" Target="../media/image75.jpeg"/><Relationship Id="rId9" Type="http://schemas.openxmlformats.org/officeDocument/2006/relationships/image" Target="../media/image630.png"/><Relationship Id="rId14" Type="http://schemas.openxmlformats.org/officeDocument/2006/relationships/image" Target="../media/image79.jpeg"/></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ディジタルメディア処理</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lang="ja-JP" altLang="en-US" sz="3600" dirty="0">
                <a:latin typeface="游ゴシック" panose="020B0400000000000000" pitchFamily="50" charset="-128"/>
                <a:ea typeface="游ゴシック" panose="020B0400000000000000" pitchFamily="50" charset="-128"/>
              </a:rPr>
              <a:t>イントロダクション</a:t>
            </a:r>
            <a:r>
              <a:rPr lang="en-US" altLang="ja-JP" sz="3600" dirty="0">
                <a:latin typeface="游ゴシック" panose="020B0400000000000000" pitchFamily="50" charset="-128"/>
                <a:ea typeface="游ゴシック" panose="020B0400000000000000" pitchFamily="50" charset="-128"/>
              </a:rPr>
              <a:t>1 </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97881" y="1479612"/>
            <a:ext cx="10304102" cy="5378387"/>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到達目標</a:t>
            </a:r>
            <a:endParaRPr lang="en-US" altLang="ja-JP"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デジタル画像のデータ形式に関する基礎的な用語を正しく利用できる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ラスタ画像・ベクタ画像・量子化・標本化・階調数・エイリアシング・ダイナミックレンジ・</a:t>
            </a:r>
            <a:r>
              <a:rPr lang="en-US" altLang="ja-JP" sz="2400" dirty="0">
                <a:latin typeface="游ゴシック" panose="020B0400000000000000" pitchFamily="50" charset="-128"/>
                <a:ea typeface="游ゴシック" panose="020B0400000000000000" pitchFamily="50" charset="-128"/>
              </a:rPr>
              <a:t>HDRI</a:t>
            </a:r>
          </a:p>
          <a:p>
            <a:pPr marL="0" indent="0">
              <a:buNone/>
            </a:pP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Contents</a:t>
            </a:r>
          </a:p>
          <a:p>
            <a:r>
              <a:rPr lang="ja-JP" altLang="en-US" sz="2400" dirty="0">
                <a:latin typeface="游ゴシック" panose="020B0400000000000000" pitchFamily="50" charset="-128"/>
                <a:ea typeface="游ゴシック" panose="020B0400000000000000" pitchFamily="50" charset="-128"/>
              </a:rPr>
              <a:t>ラスタ画像とベクター画像</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量子化と標本化</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階調数</a:t>
            </a:r>
            <a:endParaRPr lang="en-US" altLang="ja-JP" sz="2400" dirty="0">
              <a:latin typeface="游ゴシック" panose="020B0400000000000000" pitchFamily="50" charset="-128"/>
              <a:ea typeface="游ゴシック" panose="020B0400000000000000" pitchFamily="50" charset="-128"/>
            </a:endParaRPr>
          </a:p>
          <a:p>
            <a:r>
              <a:rPr kumimoji="1" lang="en-US" altLang="ja-JP" sz="2400" dirty="0">
                <a:latin typeface="游ゴシック" panose="020B0400000000000000" pitchFamily="50" charset="-128"/>
                <a:ea typeface="游ゴシック" panose="020B0400000000000000" pitchFamily="50" charset="-128"/>
              </a:rPr>
              <a:t>HDRI</a:t>
            </a:r>
            <a:r>
              <a:rPr kumimoji="1" lang="ja-JP" altLang="en-US" sz="2400" dirty="0">
                <a:latin typeface="游ゴシック" panose="020B0400000000000000" pitchFamily="50" charset="-128"/>
                <a:ea typeface="游ゴシック" panose="020B0400000000000000" pitchFamily="50" charset="-128"/>
              </a:rPr>
              <a:t>合成</a:t>
            </a:r>
            <a:endParaRPr kumimoji="1" lang="en-US" altLang="ja-JP"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384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画像を数式</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スプライン</a:t>
            </a:r>
            <a:r>
              <a:rPr lang="ja-JP" altLang="en-US" sz="2400" dirty="0">
                <a:latin typeface="游ゴシック" panose="020B0400000000000000" pitchFamily="50" charset="-128"/>
                <a:ea typeface="游ゴシック" panose="020B0400000000000000" pitchFamily="50" charset="-128"/>
              </a:rPr>
              <a:t>等</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で表現</a:t>
            </a:r>
            <a:r>
              <a:rPr lang="ja-JP" altLang="en-US" sz="2400" dirty="0">
                <a:latin typeface="游ゴシック" panose="020B0400000000000000" pitchFamily="50" charset="-128"/>
                <a:ea typeface="游ゴシック" panose="020B0400000000000000" pitchFamily="50" charset="-128"/>
              </a:rPr>
              <a:t>　　</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計算機で描いた</a:t>
            </a:r>
            <a:r>
              <a:rPr lang="ja-JP" altLang="en-US" sz="2400" dirty="0">
                <a:latin typeface="游ゴシック" panose="020B0400000000000000" pitchFamily="50" charset="-128"/>
                <a:ea typeface="游ゴシック" panose="020B0400000000000000" pitchFamily="50" charset="-128"/>
              </a:rPr>
              <a:t>イラスト</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例</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wmf</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ai</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cdr</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cgm</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dfx</a:t>
            </a:r>
            <a:r>
              <a:rPr lang="ja-JP" altLang="en-US" sz="2400" dirty="0">
                <a:latin typeface="游ゴシック" panose="020B0400000000000000" pitchFamily="50" charset="-128"/>
                <a:ea typeface="游ゴシック" panose="020B0400000000000000" pitchFamily="50" charset="-128"/>
              </a:rPr>
              <a:t>等</a:t>
            </a: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画像をグリッド状の画素で表現</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写真</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/CT/MRI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等の観察画像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例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jpg/</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png</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/bmp/gif/</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tif</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両者を含む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p</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DjVu</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pict</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swf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xaml</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制御点のみを保持するため　　　　　　　データが小さい</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拡大しても輪郭がスムース</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計算機で描いたイラストに向く</a:t>
            </a: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画素情報を保持するため　　　　　　　　データが大きい</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拡大したらギザギザ</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風景など観測画像に向く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latin typeface="游ゴシック" panose="020B0400000000000000" pitchFamily="50" charset="-128"/>
                <a:ea typeface="游ゴシック" panose="020B0400000000000000" pitchFamily="50" charset="-128"/>
              </a:rPr>
              <a:t>Raster </a:t>
            </a:r>
            <a:r>
              <a:rPr lang="en-US" altLang="ja-JP" dirty="0">
                <a:latin typeface="游ゴシック" panose="020B0400000000000000" pitchFamily="50" charset="-128"/>
                <a:ea typeface="游ゴシック" panose="020B0400000000000000" pitchFamily="50" charset="-128"/>
                <a:sym typeface="Wingdings" pitchFamily="2" charset="2"/>
              </a:rPr>
              <a:t> </a:t>
            </a:r>
            <a:r>
              <a:rPr lang="en-US" altLang="ja-JP" dirty="0">
                <a:latin typeface="游ゴシック" panose="020B0400000000000000" pitchFamily="50" charset="-128"/>
                <a:ea typeface="游ゴシック" panose="020B0400000000000000" pitchFamily="50" charset="-128"/>
              </a:rPr>
              <a:t>Vector </a:t>
            </a:r>
            <a:r>
              <a:rPr lang="ja-JP" altLang="en-US" dirty="0">
                <a:latin typeface="游ゴシック" panose="020B0400000000000000" pitchFamily="50" charset="-128"/>
                <a:ea typeface="游ゴシック" panose="020B0400000000000000" pitchFamily="50" charset="-128"/>
              </a:rPr>
              <a:t>変換 （</a:t>
            </a:r>
            <a:r>
              <a:rPr lang="en-US" altLang="ja-JP" dirty="0">
                <a:latin typeface="游ゴシック" panose="020B0400000000000000" pitchFamily="50" charset="-128"/>
                <a:ea typeface="游ゴシック" panose="020B0400000000000000" pitchFamily="50" charset="-128"/>
              </a:rPr>
              <a:t>Vectorization</a:t>
            </a:r>
            <a:r>
              <a:rPr lang="ja-JP" altLang="en-US"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a:latin typeface="游ゴシック" panose="020B0400000000000000" pitchFamily="50" charset="-128"/>
                <a:ea typeface="游ゴシック" panose="020B0400000000000000" pitchFamily="50" charset="-128"/>
              </a:rPr>
              <a:t>Gradient mesh </a:t>
            </a:r>
            <a:r>
              <a:rPr lang="ja-JP" altLang="en-US" sz="2400" b="1" u="sng" dirty="0">
                <a:latin typeface="游ゴシック" panose="020B0400000000000000" pitchFamily="50" charset="-128"/>
                <a:ea typeface="游ゴシック" panose="020B0400000000000000" pitchFamily="50" charset="-128"/>
              </a:rPr>
              <a:t>（</a:t>
            </a:r>
            <a:r>
              <a:rPr lang="en-US" altLang="ja-JP" sz="2400" b="1" u="sng" dirty="0">
                <a:latin typeface="游ゴシック" panose="020B0400000000000000" pitchFamily="50" charset="-128"/>
                <a:ea typeface="游ゴシック" panose="020B0400000000000000" pitchFamily="50" charset="-128"/>
              </a:rPr>
              <a:t> Adobe Photoshop </a:t>
            </a:r>
            <a:r>
              <a:rPr lang="ja-JP" altLang="en-US" sz="2400" b="1" u="sng" dirty="0">
                <a:latin typeface="游ゴシック" panose="020B0400000000000000" pitchFamily="50" charset="-128"/>
                <a:ea typeface="游ゴシック" panose="020B0400000000000000" pitchFamily="50" charset="-128"/>
              </a:rPr>
              <a:t>）</a:t>
            </a:r>
            <a:endParaRPr lang="en-US" altLang="ja-JP" sz="2600" b="1" u="sng"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rPr>
              <a:t>課題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Raster</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image </a:t>
            </a:r>
            <a:r>
              <a:rPr lang="ja-JP" altLang="en-US" sz="2000" dirty="0">
                <a:latin typeface="游ゴシック" panose="020B0400000000000000" pitchFamily="50" charset="-128"/>
                <a:ea typeface="游ゴシック" panose="020B0400000000000000" pitchFamily="50" charset="-128"/>
              </a:rPr>
              <a:t>（写真等）</a:t>
            </a: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を </a:t>
            </a:r>
            <a:r>
              <a:rPr lang="en-US" altLang="ja-JP" sz="2000" dirty="0">
                <a:latin typeface="游ゴシック" panose="020B0400000000000000" pitchFamily="50" charset="-128"/>
                <a:ea typeface="游ゴシック" panose="020B0400000000000000" pitchFamily="50" charset="-128"/>
              </a:rPr>
              <a:t>Vector image </a:t>
            </a:r>
            <a:r>
              <a:rPr lang="ja-JP" altLang="en-US" sz="2000" dirty="0">
                <a:latin typeface="游ゴシック" panose="020B0400000000000000" pitchFamily="50" charset="-128"/>
                <a:ea typeface="游ゴシック" panose="020B0400000000000000" pitchFamily="50" charset="-128"/>
              </a:rPr>
              <a:t>に変換したい</a:t>
            </a:r>
            <a:endParaRPr lang="en-US" altLang="ja-JP" sz="2000"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sym typeface="Wingdings" pitchFamily="2" charset="2"/>
              </a:rPr>
              <a:t>方法 </a:t>
            </a: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画像の特徴線に沿うメッシュを構築し頂点に色情報を保持</a:t>
            </a:r>
            <a:endParaRPr lang="en-US" altLang="ja-JP" sz="2000" dirty="0">
              <a:latin typeface="游ゴシック" panose="020B0400000000000000" pitchFamily="50" charset="-128"/>
              <a:ea typeface="游ゴシック" panose="020B0400000000000000" pitchFamily="50" charset="-128"/>
              <a:sym typeface="Wingdings" pitchFamily="2" charset="2"/>
            </a:endParaRPr>
          </a:p>
          <a:p>
            <a:pPr marL="0" indent="0">
              <a:buNone/>
            </a:pP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　  各パッチ（四角形）で頂点の色を滑らかに混ぜる</a:t>
            </a:r>
            <a:endParaRPr lang="en-US" altLang="ja-JP" sz="2000" dirty="0">
              <a:latin typeface="游ゴシック" panose="020B0400000000000000" pitchFamily="50" charset="-128"/>
              <a:ea typeface="游ゴシック" panose="020B0400000000000000"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659735"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Raster Image</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Vector image (Mesh</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構造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cell</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の色情報</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画像の出典 </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[Jian Sun et. al. Image vectorization using optimized gradient meshes, TOG 2007]</a:t>
            </a:r>
          </a:p>
        </p:txBody>
      </p:sp>
    </p:spTree>
    <p:extLst>
      <p:ext uri="{BB962C8B-B14F-4D97-AF65-F5344CB8AC3E}">
        <p14:creationId xmlns:p14="http://schemas.microsoft.com/office/powerpoint/2010/main" val="179204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977280" y="1483181"/>
            <a:ext cx="11043269" cy="2661555"/>
          </a:xfrm>
        </p:spPr>
        <p:txBody>
          <a:bodyPr>
            <a:normAutofit/>
          </a:body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デジタル画像（ラスタ画像）とは</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離散値（画素）が格子状に並んだデータ</a:t>
            </a:r>
            <a:r>
              <a:rPr lang="en-US" altLang="ja-JP" sz="2400" dirty="0">
                <a:latin typeface="游ゴシック" panose="020B0400000000000000" pitchFamily="50" charset="-128"/>
                <a:ea typeface="游ゴシック" panose="020B0400000000000000" pitchFamily="50" charset="-128"/>
              </a:rPr>
              <a:t>』</a:t>
            </a: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アナログ情報から</a:t>
            </a:r>
            <a:r>
              <a:rPr lang="ja-JP" altLang="en-US" sz="2400" dirty="0">
                <a:latin typeface="游ゴシック" panose="020B0400000000000000" pitchFamily="50" charset="-128"/>
                <a:ea typeface="游ゴシック" panose="020B0400000000000000" pitchFamily="50" charset="-128"/>
                <a:sym typeface="Wingdings" pitchFamily="2" charset="2"/>
              </a:rPr>
              <a:t>デジタル画像を取得するとき</a:t>
            </a:r>
            <a:endParaRPr lang="en-US" altLang="ja-JP" sz="2400" dirty="0">
              <a:latin typeface="游ゴシック" panose="020B0400000000000000" pitchFamily="50" charset="-128"/>
              <a:ea typeface="游ゴシック" panose="020B0400000000000000" pitchFamily="50" charset="-128"/>
              <a:sym typeface="Wingdings" pitchFamily="2" charset="2"/>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標本化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空間の離散化</a:t>
            </a:r>
            <a:endParaRPr lang="en-US" altLang="ja-JP" sz="2400" dirty="0">
              <a:latin typeface="游ゴシック" panose="020B0400000000000000" pitchFamily="50" charset="-128"/>
              <a:ea typeface="游ゴシック" panose="020B0400000000000000" pitchFamily="50" charset="-128"/>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量子化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値の離散化  </a:t>
            </a:r>
            <a:endParaRPr lang="en-US" altLang="ja-JP" sz="2400" dirty="0">
              <a:latin typeface="游ゴシック" panose="020B0400000000000000" pitchFamily="50" charset="-128"/>
              <a:ea typeface="游ゴシック" panose="020B0400000000000000"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の必要がある</a:t>
            </a:r>
            <a:endParaRPr kumimoji="1" lang="en-US" altLang="ja-JP" sz="2400" dirty="0">
              <a:latin typeface="游ゴシック" panose="020B0400000000000000" pitchFamily="50" charset="-128"/>
              <a:ea typeface="游ゴシック" panose="020B0400000000000000" pitchFamily="50" charset="-128"/>
            </a:endParaRPr>
          </a:p>
          <a:p>
            <a:pPr>
              <a:spcBef>
                <a:spcPts val="1200"/>
              </a:spcBef>
            </a:pPr>
            <a:endParaRPr kumimoji="1" lang="ja-JP" altLang="en-US" sz="24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7085056" y="6858000"/>
            <a:ext cx="4487184" cy="276999"/>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[©2017 Takashi Ijiri, </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エルサレムで撮影した猫</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en-US" altLang="ja-JP" sz="12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00" y="3958618"/>
            <a:ext cx="3584575" cy="2686974"/>
          </a:xfrm>
          <a:prstGeom prst="rect">
            <a:avLst/>
          </a:prstGeom>
        </p:spPr>
      </p:pic>
      <p:pic>
        <p:nvPicPr>
          <p:cNvPr id="9" name="図 8"/>
          <p:cNvPicPr>
            <a:picLocks noChangeAspect="1"/>
          </p:cNvPicPr>
          <p:nvPr/>
        </p:nvPicPr>
        <p:blipFill rotWithShape="1">
          <a:blip r:embed="rId3"/>
          <a:srcRect t="5117" b="8681"/>
          <a:stretch/>
        </p:blipFill>
        <p:spPr>
          <a:xfrm>
            <a:off x="4812363" y="3935730"/>
            <a:ext cx="4033838" cy="2695575"/>
          </a:xfrm>
          <a:prstGeom prst="rect">
            <a:avLst/>
          </a:prstGeom>
        </p:spPr>
      </p:pic>
      <p:sp>
        <p:nvSpPr>
          <p:cNvPr id="10" name="テキスト ボックス 9"/>
          <p:cNvSpPr txBox="1"/>
          <p:nvPr/>
        </p:nvSpPr>
        <p:spPr>
          <a:xfrm>
            <a:off x="8846201" y="6070255"/>
            <a:ext cx="1638919" cy="523220"/>
          </a:xfrm>
          <a:prstGeom prst="rect">
            <a:avLst/>
          </a:prstGeom>
          <a:noFill/>
        </p:spPr>
        <p:txBody>
          <a:bodyPr wrap="squar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拡大すると画素</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(pixel)</a:t>
            </a: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が見える</a:t>
            </a:r>
            <a:endParaRPr kumimoji="1" lang="en-US" altLang="ja-JP" sz="14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 name="正方形/長方形 2"/>
          <p:cNvSpPr/>
          <p:nvPr/>
        </p:nvSpPr>
        <p:spPr>
          <a:xfrm>
            <a:off x="3314081" y="4752499"/>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804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0" name="グループ化 119"/>
          <p:cNvGrpSpPr/>
          <p:nvPr/>
        </p:nvGrpSpPr>
        <p:grpSpPr>
          <a:xfrm>
            <a:off x="6292436"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62244"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364201"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09262" cy="2103677"/>
            <a:chOff x="-12700" y="4026778"/>
            <a:chExt cx="3509262"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2968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0"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09" name="下矢印 208"/>
          <p:cNvSpPr/>
          <p:nvPr/>
        </p:nvSpPr>
        <p:spPr>
          <a:xfrm>
            <a:off x="1978237"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0" name="テキスト ボックス 209"/>
          <p:cNvSpPr txBox="1"/>
          <p:nvPr/>
        </p:nvSpPr>
        <p:spPr>
          <a:xfrm>
            <a:off x="1243408" y="3576870"/>
            <a:ext cx="3775393" cy="400110"/>
          </a:xfrm>
          <a:prstGeom prst="rect">
            <a:avLst/>
          </a:prstGeom>
          <a:noFill/>
        </p:spPr>
        <p:txBody>
          <a:bodyPr wrap="none"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標本化：空間を等間隔に区切る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1" name="下矢印 210"/>
          <p:cNvSpPr/>
          <p:nvPr/>
        </p:nvSpPr>
        <p:spPr>
          <a:xfrm rot="16200000">
            <a:off x="5282160" y="4418718"/>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2" name="テキスト ボックス 211"/>
          <p:cNvSpPr txBox="1"/>
          <p:nvPr/>
        </p:nvSpPr>
        <p:spPr>
          <a:xfrm>
            <a:off x="5103320" y="4316948"/>
            <a:ext cx="861774" cy="400110"/>
          </a:xfrm>
          <a:prstGeom prst="rect">
            <a:avLst/>
          </a:prstGeom>
          <a:noFill/>
        </p:spPr>
        <p:txBody>
          <a:bodyPr wrap="none" lIns="0"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標本化</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(sampling):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空間の離散化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等間隔の標本点を画素と呼ぶ</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(quantization):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値の離散化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画素が保持する値の数を階調数と呼ぶ</a:t>
            </a:r>
          </a:p>
        </p:txBody>
      </p:sp>
      <p:sp>
        <p:nvSpPr>
          <p:cNvPr id="214" name="テキスト ボックス 213"/>
          <p:cNvSpPr txBox="1"/>
          <p:nvPr/>
        </p:nvSpPr>
        <p:spPr>
          <a:xfrm>
            <a:off x="8751303" y="3819465"/>
            <a:ext cx="2066591" cy="707886"/>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デジタルデータ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標本点の間隔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標本化間隔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画像の場合，標本点が画素に対応</a:t>
            </a:r>
          </a:p>
        </p:txBody>
      </p:sp>
      <p:sp>
        <p:nvSpPr>
          <p:cNvPr id="219" name="テキスト ボックス 218"/>
          <p:cNvSpPr txBox="1"/>
          <p:nvPr/>
        </p:nvSpPr>
        <p:spPr>
          <a:xfrm>
            <a:off x="6465303" y="6308665"/>
            <a:ext cx="5806072" cy="400110"/>
          </a:xfrm>
          <a:prstGeom prst="rect">
            <a:avLst/>
          </a:prstGeom>
          <a:noFill/>
        </p:spPr>
        <p:txBody>
          <a:bodyPr wrap="squar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各画素がとる値の数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階調数・量子化レベル</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9" name="テキスト ボックス 108"/>
          <p:cNvSpPr txBox="1"/>
          <p:nvPr/>
        </p:nvSpPr>
        <p:spPr>
          <a:xfrm>
            <a:off x="4792287" y="5078813"/>
            <a:ext cx="1374735" cy="707886"/>
          </a:xfrm>
          <a:prstGeom prst="rect">
            <a:avLst/>
          </a:prstGeom>
          <a:noFill/>
        </p:spPr>
        <p:txBody>
          <a:bodyPr wrap="none" lIns="0" rtlCol="0">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値を等間隔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a:t>練習 </a:t>
            </a:r>
            <a:r>
              <a:rPr lang="en-US" altLang="ja-JP" sz="3200" dirty="0"/>
              <a:t>: </a:t>
            </a:r>
            <a:r>
              <a:rPr lang="ja-JP" altLang="en-US" sz="3200" dirty="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a:solidFill>
                      <a:schemeClr val="tx1"/>
                    </a:solidFill>
                  </a:rPr>
                  <a:t>関数 </a:t>
                </a:r>
                <a14:m>
                  <m:oMath xmlns:m="http://schemas.openxmlformats.org/officeDocument/2006/math">
                    <m:r>
                      <a:rPr lang="en-US" altLang="ja-JP" sz="2000" b="0" i="1" smtClean="0">
                        <a:solidFill>
                          <a:schemeClr val="tx1"/>
                        </a:solidFill>
                        <a:latin typeface="Cambria Math" panose="02040503050406030204" pitchFamily="18" charset="0"/>
                      </a:rPr>
                      <m:t>𝑓</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𝑥</m:t>
                        </m:r>
                      </m:e>
                    </m:d>
                    <m:r>
                      <a:rPr lang="en-US" altLang="ja-JP" sz="2000" b="0" i="1" smtClean="0">
                        <a:solidFill>
                          <a:schemeClr val="tx1"/>
                        </a:solidFill>
                        <a:latin typeface="Cambria Math" panose="02040503050406030204" pitchFamily="18" charset="0"/>
                      </a:rPr>
                      <m:t>=</m:t>
                    </m:r>
                    <m:sSup>
                      <m:sSupPr>
                        <m:ctrlPr>
                          <a:rPr lang="en-US" altLang="ja-JP" sz="2000" b="0" i="1" smtClean="0">
                            <a:solidFill>
                              <a:schemeClr val="tx1"/>
                            </a:solidFill>
                            <a:latin typeface="Cambria Math" panose="02040503050406030204" pitchFamily="18" charset="0"/>
                          </a:rPr>
                        </m:ctrlPr>
                      </m:sSupPr>
                      <m:e>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𝑥</m:t>
                        </m:r>
                      </m:e>
                      <m:sup>
                        <m:r>
                          <a:rPr lang="en-US" altLang="ja-JP" sz="2000" b="0" i="1" smtClean="0">
                            <a:solidFill>
                              <a:schemeClr val="tx1"/>
                            </a:solidFill>
                            <a:latin typeface="Cambria Math" panose="02040503050406030204" pitchFamily="18" charset="0"/>
                          </a:rPr>
                          <m:t>2</m:t>
                        </m:r>
                      </m:sup>
                    </m:sSup>
                    <m:r>
                      <a:rPr lang="en-US" altLang="ja-JP" sz="2000" b="0" i="1" smtClean="0">
                        <a:solidFill>
                          <a:schemeClr val="tx1"/>
                        </a:solidFill>
                        <a:latin typeface="Cambria Math" panose="02040503050406030204" pitchFamily="18" charset="0"/>
                      </a:rPr>
                      <m:t>+5</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 </m:t>
                    </m:r>
                  </m:oMath>
                </a14:m>
                <a:r>
                  <a:rPr kumimoji="1" lang="ja-JP" altLang="en-US" sz="2000" dirty="0">
                    <a:solidFill>
                      <a:schemeClr val="tx1"/>
                    </a:solidFill>
                  </a:rPr>
                  <a:t>を</a:t>
                </a:r>
                <a:r>
                  <a:rPr lang="ja-JP" altLang="en-US" sz="2000" dirty="0">
                    <a:solidFill>
                      <a:schemeClr val="tx1"/>
                    </a:solidFill>
                  </a:rPr>
                  <a:t>標本化間隔</a:t>
                </a:r>
                <a:r>
                  <a:rPr lang="en-US" altLang="ja-JP" sz="2000" dirty="0">
                    <a:solidFill>
                      <a:schemeClr val="tx1"/>
                    </a:solidFill>
                  </a:rPr>
                  <a:t>1</a:t>
                </a:r>
                <a:r>
                  <a:rPr lang="ja-JP" altLang="en-US" sz="2000" dirty="0" err="1">
                    <a:solidFill>
                      <a:schemeClr val="tx1"/>
                    </a:solidFill>
                  </a:rPr>
                  <a:t>，</a:t>
                </a:r>
                <a:r>
                  <a:rPr lang="ja-JP" altLang="en-US" sz="2000" dirty="0">
                    <a:solidFill>
                      <a:schemeClr val="tx1"/>
                    </a:solidFill>
                  </a:rPr>
                  <a:t>量子化レベル</a:t>
                </a:r>
                <a:r>
                  <a:rPr lang="en-US" altLang="ja-JP" sz="2000" dirty="0">
                    <a:solidFill>
                      <a:schemeClr val="tx1"/>
                    </a:solidFill>
                  </a:rPr>
                  <a:t>8</a:t>
                </a:r>
                <a:r>
                  <a:rPr lang="ja-JP" altLang="en-US" sz="2000" dirty="0">
                    <a:solidFill>
                      <a:schemeClr val="tx1"/>
                    </a:solidFill>
                  </a:rPr>
                  <a:t>で標本化・量子化せよ．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ただし，定義域は </a:t>
                </a:r>
                <a14:m>
                  <m:oMath xmlns:m="http://schemas.openxmlformats.org/officeDocument/2006/math">
                    <m:r>
                      <a:rPr lang="en-US" altLang="ja-JP" sz="2000" i="1">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0, 5</m:t>
                        </m:r>
                      </m:e>
                    </m:d>
                  </m:oMath>
                </a14:m>
                <a:r>
                  <a:rPr lang="ja-JP" altLang="en-US" sz="2000" dirty="0" err="1">
                    <a:solidFill>
                      <a:schemeClr val="tx1"/>
                    </a:solidFill>
                  </a:rPr>
                  <a:t>，</a:t>
                </a:r>
                <a:r>
                  <a:rPr lang="ja-JP" altLang="en-US" sz="2000" dirty="0">
                    <a:solidFill>
                      <a:schemeClr val="tx1"/>
                    </a:solidFill>
                  </a:rPr>
                  <a:t> 量子化後の値は｛</a:t>
                </a:r>
                <a:r>
                  <a:rPr lang="en-US" altLang="ja-JP" sz="2000" dirty="0">
                    <a:solidFill>
                      <a:schemeClr val="tx1"/>
                    </a:solidFill>
                  </a:rPr>
                  <a:t>0,1,2,3,4,5,6,7</a:t>
                </a:r>
                <a:r>
                  <a:rPr lang="ja-JP" altLang="en-US" sz="2000" dirty="0">
                    <a:solidFill>
                      <a:schemeClr val="tx1"/>
                    </a:solidFill>
                  </a:rPr>
                  <a:t>｝とせよ．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また，関数値は画素の中心で評価し，量子化においては整数値となるよう小数点を切り捨てよ．</a:t>
                </a:r>
                <a:endParaRPr lang="en-US" altLang="ja-JP" sz="2000" dirty="0">
                  <a:solidFill>
                    <a:schemeClr val="tx1"/>
                  </a:solidFill>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025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963848" cy="4041078"/>
              </a:xfrm>
            </p:spPr>
            <p:txBody>
              <a:bodyPr>
                <a:noAutofit/>
              </a:bodyPr>
              <a:lstStyle/>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標本化定理</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a:latin typeface="游ゴシック" panose="020B0400000000000000" pitchFamily="50" charset="-128"/>
                    <a:ea typeface="游ゴシック" panose="020B0400000000000000" pitchFamily="50" charset="-128"/>
                  </a:rPr>
                  <a:t>以上の周波数で</a:t>
                </a:r>
                <a:r>
                  <a:rPr lang="ja-JP" altLang="en-US" sz="2400" dirty="0">
                    <a:latin typeface="游ゴシック" panose="020B0400000000000000" pitchFamily="50" charset="-128"/>
                    <a:ea typeface="游ゴシック" panose="020B0400000000000000" pitchFamily="50" charset="-128"/>
                  </a:rPr>
                  <a:t>標本化すれば再構成可能</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エイリアシング</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に帯域制限されたアナログ信号を，</a:t>
                </a:r>
                <a:r>
                  <a:rPr lang="en-US" altLang="ja-JP" sz="2400" dirty="0">
                    <a:latin typeface="游ゴシック" panose="020B0400000000000000" pitchFamily="50" charset="-128"/>
                    <a:ea typeface="游ゴシック" panose="020B0400000000000000" pitchFamily="50" charset="-128"/>
                  </a:rPr>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a:latin typeface="游ゴシック" panose="020B0400000000000000" pitchFamily="50" charset="-128"/>
                    <a:ea typeface="游ゴシック" panose="020B0400000000000000" pitchFamily="50" charset="-128"/>
                  </a:rPr>
                  <a:t>より小さい</a:t>
                </a:r>
                <a:r>
                  <a:rPr lang="ja-JP" altLang="en-US" sz="2400" dirty="0">
                    <a:latin typeface="游ゴシック" panose="020B0400000000000000" pitchFamily="50" charset="-128"/>
                    <a:ea typeface="游ゴシック" panose="020B0400000000000000" pitchFamily="50" charset="-128"/>
                  </a:rPr>
                  <a:t>周波数で標本化すると</a:t>
                </a:r>
                <a:r>
                  <a:rPr kumimoji="1" lang="ja-JP" altLang="en-US" sz="2400" dirty="0">
                    <a:latin typeface="游ゴシック" panose="020B0400000000000000" pitchFamily="50" charset="-128"/>
                    <a:ea typeface="游ゴシック" panose="020B0400000000000000" pitchFamily="50" charset="-128"/>
                  </a:rPr>
                  <a:t>，元信号には含まれない偽信号</a:t>
                </a:r>
                <a:r>
                  <a:rPr kumimoji="1" lang="en-US" altLang="ja-JP" sz="2400" dirty="0">
                    <a:latin typeface="游ゴシック" panose="020B0400000000000000" pitchFamily="50" charset="-128"/>
                    <a:ea typeface="游ゴシック" panose="020B0400000000000000" pitchFamily="50" charset="-128"/>
                  </a:rPr>
                  <a:t>(</a:t>
                </a:r>
                <a:r>
                  <a:rPr kumimoji="1" lang="en-US" altLang="ja-JP" sz="2400" b="1" dirty="0">
                    <a:latin typeface="游ゴシック" panose="020B0400000000000000" pitchFamily="50" charset="-128"/>
                    <a:ea typeface="游ゴシック" panose="020B0400000000000000" pitchFamily="50" charset="-128"/>
                  </a:rPr>
                  <a:t>alias</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が現れることがある</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963848" cy="4041078"/>
              </a:xfrm>
              <a:blipFill>
                <a:blip r:embed="rId2"/>
                <a:stretch>
                  <a:fillRect l="-1312" t="-1207" r="-350"/>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800" dirty="0">
                <a:latin typeface="游ゴシック" panose="020B0400000000000000" pitchFamily="50" charset="-128"/>
                <a:ea typeface="游ゴシック" panose="020B0400000000000000" pitchFamily="50" charset="-128"/>
              </a:rPr>
              <a:t>by Maksim / CC </a:t>
            </a:r>
            <a:r>
              <a:rPr lang="en-US" altLang="ja-JP" sz="1800">
                <a:latin typeface="游ゴシック" panose="020B0400000000000000" pitchFamily="50" charset="-128"/>
                <a:ea typeface="游ゴシック" panose="020B0400000000000000" pitchFamily="50" charset="-128"/>
              </a:rPr>
              <a:t>BY-SA 3.0</a:t>
            </a:r>
            <a:endParaRPr lang="ja-JP" altLang="en-US" sz="1800"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グループ化 2"/>
          <p:cNvGrpSpPr/>
          <p:nvPr/>
        </p:nvGrpSpPr>
        <p:grpSpPr>
          <a:xfrm>
            <a:off x="8296200" y="4859119"/>
            <a:ext cx="3333645" cy="1390650"/>
            <a:chOff x="8296200" y="4859119"/>
            <a:chExt cx="3333645" cy="1390650"/>
          </a:xfrm>
        </p:grpSpPr>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8048986" y="3028292"/>
            <a:ext cx="3356123" cy="1390650"/>
            <a:chOff x="5318486" y="2865626"/>
            <a:chExt cx="3356123" cy="1390650"/>
          </a:xfrm>
        </p:grpSpPr>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  </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周波数</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endParaRPr lang="en-US" altLang="ja-JP" sz="5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元信号が含む最小周期が</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a:t>
                </a:r>
                <a:r>
                  <a:rPr lang="en-US" altLang="ja-JP" sz="2400" b="1" i="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間隔</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T/2</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a:blip r:embed="rId4"/>
                <a:stretch>
                  <a:fillRect l="-1361" t="-1937"/>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入</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力</a:t>
            </a:r>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i="1" dirty="0">
                <a:latin typeface="游ゴシック" panose="020B0400000000000000" pitchFamily="50" charset="-128"/>
                <a:ea typeface="游ゴシック" panose="020B0400000000000000" pitchFamily="50" charset="-128"/>
              </a:rPr>
              <a:t>2f</a:t>
            </a:r>
            <a:endParaRPr lang="ja-JP" altLang="en-US" dirty="0">
              <a:latin typeface="游ゴシック" panose="020B0400000000000000" pitchFamily="50" charset="-128"/>
              <a:ea typeface="游ゴシック" panose="020B0400000000000000" pitchFamily="50" charset="-128"/>
            </a:endParaRPr>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92443"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dirty="0">
                <a:latin typeface="游ゴシック" panose="020B0400000000000000" pitchFamily="50" charset="-128"/>
                <a:ea typeface="游ゴシック" panose="020B0400000000000000" pitchFamily="50" charset="-128"/>
              </a:rPr>
              <a:t>(2)</a:t>
            </a:r>
            <a:endParaRPr lang="ja-JP" altLang="en-US" dirty="0">
              <a:latin typeface="游ゴシック" panose="020B0400000000000000" pitchFamily="50" charset="-128"/>
              <a:ea typeface="游ゴシック" panose="020B0400000000000000" pitchFamily="50" charset="-128"/>
            </a:endParaRPr>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より詳しくは</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endParaRP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金谷健一</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これなら分かる応用数学教室</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を参照</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8" name="直線コネクタ 57"/>
          <p:cNvCxnSpPr/>
          <p:nvPr/>
        </p:nvCxnSpPr>
        <p:spPr>
          <a:xfrm flipV="1">
            <a:off x="7629471" y="302829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7629472" y="3742844"/>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a:latin typeface="游ゴシック" panose="020B0400000000000000" pitchFamily="50" charset="-128"/>
                <a:ea typeface="游ゴシック" panose="020B0400000000000000" pitchFamily="50" charset="-128"/>
              </a:rPr>
              <a:t>量子化レベル（階調数・画素深度・色深度）</a:t>
            </a:r>
            <a:endParaRPr kumimoji="1" lang="ja-JP" altLang="en-US" sz="40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量子化レベルとは</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各画素の色数のこと</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最小値と最大値の分割数</a:t>
            </a: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量子化レベルが大きいと</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微妙な色の変化を表現可能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データが大きくなる</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a:t>
              </a: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 </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アナログ信号</a:t>
              </a: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デジタル信号</a:t>
              </a: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最大</a:t>
              </a:r>
            </a:p>
          </p:txBody>
        </p:sp>
      </p:grpSp>
    </p:spTree>
    <p:extLst>
      <p:ext uri="{BB962C8B-B14F-4D97-AF65-F5344CB8AC3E}">
        <p14:creationId xmlns:p14="http://schemas.microsoft.com/office/powerpoint/2010/main" val="46571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a:t>井尻敬 </a:t>
            </a:r>
            <a:r>
              <a:rPr lang="en-US" altLang="ja-JP" dirty="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a:t>専門 </a:t>
            </a:r>
            <a:r>
              <a:rPr lang="en-US" altLang="ja-JP" sz="2400" b="1" dirty="0"/>
              <a:t>: Computer Graphics / </a:t>
            </a:r>
            <a:r>
              <a:rPr lang="ja-JP" altLang="en-US" sz="2400" b="1" dirty="0"/>
              <a:t>画像処理 </a:t>
            </a:r>
            <a:r>
              <a:rPr lang="en-US" altLang="ja-JP" sz="2400" b="1" dirty="0"/>
              <a:t>/ </a:t>
            </a:r>
            <a:r>
              <a:rPr lang="ja-JP" altLang="en-US" sz="2400" b="1" dirty="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rPr>
                <a:t>応用</a:t>
              </a: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261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元データ</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1"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量子化データ</a:t>
              </a: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量子化では，連続値が離散値に置き換わるので、誤差が生じる</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これを</a:t>
            </a:r>
            <a:r>
              <a:rPr kumimoji="1"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量子化誤差</a:t>
            </a:r>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と呼ぶ</a:t>
            </a: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量子化誤差</a:t>
            </a:r>
            <a:endParaRPr kumimoji="1" lang="ja-JP" altLang="en-US" dirty="0">
              <a:latin typeface="游ゴシック" panose="020B0400000000000000" pitchFamily="50" charset="-128"/>
              <a:ea typeface="游ゴシック" panose="020B0400000000000000" pitchFamily="50" charset="-128"/>
            </a:endParaRPr>
          </a:p>
        </p:txBody>
      </p:sp>
      <p:grpSp>
        <p:nvGrpSpPr>
          <p:cNvPr id="120" name="グループ化 119"/>
          <p:cNvGrpSpPr/>
          <p:nvPr/>
        </p:nvGrpSpPr>
        <p:grpSpPr>
          <a:xfrm>
            <a:off x="3910614" y="3294969"/>
            <a:ext cx="2983989" cy="2103677"/>
            <a:chOff x="5741993" y="1551214"/>
            <a:chExt cx="4000381" cy="2566878"/>
          </a:xfrm>
        </p:grpSpPr>
        <p:grpSp>
          <p:nvGrpSpPr>
            <p:cNvPr id="121" name="グループ化 120"/>
            <p:cNvGrpSpPr/>
            <p:nvPr/>
          </p:nvGrpSpPr>
          <p:grpSpPr>
            <a:xfrm>
              <a:off x="5741993" y="1551214"/>
              <a:ext cx="4000381" cy="2566878"/>
              <a:chOff x="1352873" y="1551214"/>
              <a:chExt cx="400038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1352873" y="1551214"/>
                <a:ext cx="4000381" cy="2566878"/>
                <a:chOff x="408825" y="1551214"/>
                <a:chExt cx="400038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84363" cy="2103677"/>
            <a:chOff x="356824" y="4026778"/>
            <a:chExt cx="3169039"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26177"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6" name="テキスト ボックス 235"/>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7" name="テキスト ボックス 236"/>
            <p:cNvSpPr txBox="1"/>
            <p:nvPr/>
          </p:nvSpPr>
          <p:spPr>
            <a:xfrm>
              <a:off x="2068070"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8" name="テキスト ボックス 237"/>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56" name="グループ化 255"/>
          <p:cNvGrpSpPr/>
          <p:nvPr/>
        </p:nvGrpSpPr>
        <p:grpSpPr>
          <a:xfrm>
            <a:off x="7747025" y="3267909"/>
            <a:ext cx="2983989" cy="2103677"/>
            <a:chOff x="5741993" y="1551214"/>
            <a:chExt cx="4000381" cy="2566878"/>
          </a:xfrm>
        </p:grpSpPr>
        <p:grpSp>
          <p:nvGrpSpPr>
            <p:cNvPr id="257" name="グループ化 256"/>
            <p:cNvGrpSpPr/>
            <p:nvPr/>
          </p:nvGrpSpPr>
          <p:grpSpPr>
            <a:xfrm>
              <a:off x="5741993" y="1551214"/>
              <a:ext cx="4000381" cy="2566878"/>
              <a:chOff x="1352873" y="1551214"/>
              <a:chExt cx="400038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78" name="グループ化 277"/>
              <p:cNvGrpSpPr/>
              <p:nvPr/>
            </p:nvGrpSpPr>
            <p:grpSpPr>
              <a:xfrm>
                <a:off x="1352873" y="1551214"/>
                <a:ext cx="4000381" cy="2566878"/>
                <a:chOff x="408825" y="1551214"/>
                <a:chExt cx="400038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8" name="テキスト ボックス 297"/>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9" name="テキスト ボックス 298"/>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0" name="テキスト ボックス 299"/>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1" name="テキスト ボックス 300"/>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2" name="テキスト ボックス 301"/>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a:latin typeface="游ゴシック" panose="020B0400000000000000" pitchFamily="50" charset="-128"/>
                <a:ea typeface="游ゴシック" panose="020B0400000000000000" pitchFamily="50" charset="-128"/>
              </a:rPr>
              <a:t>量子化による擬似輪郭</a:t>
            </a:r>
            <a:endParaRPr kumimoji="1" lang="ja-JP" altLang="en-US" dirty="0">
              <a:latin typeface="游ゴシック" panose="020B0400000000000000" pitchFamily="50" charset="-128"/>
              <a:ea typeface="游ゴシック" panose="020B0400000000000000" pitchFamily="50" charset="-128"/>
            </a:endParaRPr>
          </a:p>
        </p:txBody>
      </p:sp>
      <p:sp>
        <p:nvSpPr>
          <p:cNvPr id="390" name="テキスト ボックス 389"/>
          <p:cNvSpPr txBox="1"/>
          <p:nvPr/>
        </p:nvSpPr>
        <p:spPr>
          <a:xfrm>
            <a:off x="867952" y="1511507"/>
            <a:ext cx="9110186" cy="73866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階調数が極端に小さい場合、疑似的な輪郭が生まれることがある</a:t>
            </a: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自然科学・医用画像などでは深刻な影響が出る場合もありうる</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437629" y="2743200"/>
            <a:ext cx="11485536" cy="4027276"/>
            <a:chOff x="1142361" y="4163676"/>
            <a:chExt cx="8493067" cy="2978001"/>
          </a:xfrm>
        </p:grpSpPr>
        <p:sp>
          <p:nvSpPr>
            <p:cNvPr id="391" name="正方形/長方形 390"/>
            <p:cNvSpPr/>
            <p:nvPr/>
          </p:nvSpPr>
          <p:spPr>
            <a:xfrm>
              <a:off x="5430467" y="6794039"/>
              <a:ext cx="845394"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sp>
          <p:nvSpPr>
            <p:cNvPr id="392" name="正方形/長方形 391"/>
            <p:cNvSpPr/>
            <p:nvPr/>
          </p:nvSpPr>
          <p:spPr>
            <a:xfrm>
              <a:off x="2137235" y="6800295"/>
              <a:ext cx="972227"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300636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a:latin typeface="游ゴシック" panose="020B0400000000000000" pitchFamily="50" charset="-128"/>
                <a:ea typeface="游ゴシック" panose="020B0400000000000000" pitchFamily="50" charset="-128"/>
              </a:rPr>
              <a:t>画像のデータサイズ（未圧縮なら）</a:t>
            </a:r>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a:latin typeface="游ゴシック" panose="020B0400000000000000" pitchFamily="50" charset="-128"/>
                <a:ea typeface="游ゴシック" panose="020B0400000000000000" pitchFamily="50" charset="-128"/>
              </a:rPr>
              <a:t>例</a:t>
            </a:r>
            <a:r>
              <a:rPr kumimoji="1" lang="en-US" altLang="ja-JP" dirty="0">
                <a:latin typeface="游ゴシック" panose="020B0400000000000000" pitchFamily="50" charset="-128"/>
                <a:ea typeface="游ゴシック" panose="020B0400000000000000" pitchFamily="50" charset="-128"/>
              </a:rPr>
              <a:t>1) </a:t>
            </a:r>
            <a:r>
              <a:rPr kumimoji="1" lang="ja-JP" altLang="en-US" dirty="0">
                <a:latin typeface="游ゴシック" panose="020B0400000000000000" pitchFamily="50" charset="-128"/>
                <a:ea typeface="游ゴシック" panose="020B0400000000000000" pitchFamily="50" charset="-128"/>
              </a:rPr>
              <a:t>グレースケール画像</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量子化レベル </a:t>
            </a:r>
            <a:r>
              <a:rPr kumimoji="1" lang="en-US" altLang="ja-JP" sz="2400" dirty="0">
                <a:latin typeface="游ゴシック" panose="020B0400000000000000" pitchFamily="50" charset="-128"/>
                <a:ea typeface="游ゴシック" panose="020B0400000000000000" pitchFamily="50" charset="-128"/>
              </a:rPr>
              <a:t>8bit (1Byte) </a:t>
            </a:r>
            <a:r>
              <a:rPr lang="en-US" altLang="ja-JP" sz="2400" dirty="0">
                <a:latin typeface="游ゴシック" panose="020B0400000000000000" pitchFamily="50" charset="-128"/>
                <a:ea typeface="游ゴシック" panose="020B0400000000000000" pitchFamily="50" charset="-128"/>
              </a:rPr>
              <a:t>[0,255]</a:t>
            </a:r>
          </a:p>
          <a:p>
            <a:pPr marL="0" indent="0">
              <a:buNone/>
            </a:pPr>
            <a:r>
              <a:rPr kumimoji="1" lang="ja-JP" altLang="en-US" sz="2400" dirty="0">
                <a:latin typeface="游ゴシック" panose="020B0400000000000000" pitchFamily="50" charset="-128"/>
                <a:ea typeface="游ゴシック" panose="020B0400000000000000" pitchFamily="50" charset="-128"/>
              </a:rPr>
              <a:t>画像幅    </a:t>
            </a:r>
            <a:r>
              <a:rPr kumimoji="1" lang="en-US" altLang="ja-JP" sz="2400" dirty="0">
                <a:latin typeface="游ゴシック" panose="020B0400000000000000" pitchFamily="50" charset="-128"/>
                <a:ea typeface="游ゴシック" panose="020B0400000000000000" pitchFamily="50" charset="-128"/>
              </a:rPr>
              <a:t>W pixel</a:t>
            </a:r>
          </a:p>
          <a:p>
            <a:pPr marL="0" inden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None/>
            </a:pPr>
            <a:endParaRPr kumimoji="1" lang="en-US" altLang="ja-JP" sz="2400" dirty="0">
              <a:latin typeface="游ゴシック" panose="020B0400000000000000" pitchFamily="50" charset="-128"/>
              <a:ea typeface="游ゴシック" panose="020B0400000000000000" pitchFamily="50" charset="-128"/>
            </a:endParaRPr>
          </a:p>
          <a:p>
            <a:pPr marL="0" indent="0">
              <a:buNone/>
            </a:pPr>
            <a:endParaRPr kumimoji="1"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游ゴシック" panose="020B0400000000000000" pitchFamily="50" charset="-128"/>
                <a:ea typeface="游ゴシック" panose="020B0400000000000000" pitchFamily="50" charset="-128"/>
              </a:rPr>
              <a:t>例</a:t>
            </a:r>
            <a:r>
              <a:rPr lang="en-US" altLang="ja-JP" dirty="0">
                <a:latin typeface="游ゴシック" panose="020B0400000000000000" pitchFamily="50" charset="-128"/>
                <a:ea typeface="游ゴシック" panose="020B0400000000000000" pitchFamily="50" charset="-128"/>
              </a:rPr>
              <a:t>2) </a:t>
            </a:r>
            <a:r>
              <a:rPr lang="ja-JP" altLang="en-US" dirty="0">
                <a:latin typeface="游ゴシック" panose="020B0400000000000000" pitchFamily="50" charset="-128"/>
                <a:ea typeface="游ゴシック" panose="020B0400000000000000" pitchFamily="50" charset="-128"/>
              </a:rPr>
              <a:t>カラー画像</a:t>
            </a:r>
            <a:endParaRPr lang="en-US" altLang="ja-JP"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量子化レベル </a:t>
            </a:r>
            <a:r>
              <a:rPr lang="en-US" altLang="ja-JP" sz="2400" dirty="0">
                <a:latin typeface="游ゴシック" panose="020B0400000000000000" pitchFamily="50" charset="-128"/>
                <a:ea typeface="游ゴシック" panose="020B0400000000000000" pitchFamily="50" charset="-128"/>
              </a:rPr>
              <a:t>RGB</a:t>
            </a:r>
            <a:r>
              <a:rPr lang="ja-JP" altLang="en-US" sz="2400" dirty="0">
                <a:latin typeface="游ゴシック" panose="020B0400000000000000" pitchFamily="50" charset="-128"/>
                <a:ea typeface="游ゴシック" panose="020B0400000000000000" pitchFamily="50" charset="-128"/>
              </a:rPr>
              <a:t>各色 </a:t>
            </a:r>
            <a:r>
              <a:rPr lang="en-US" altLang="ja-JP" sz="2400" dirty="0">
                <a:latin typeface="游ゴシック" panose="020B0400000000000000" pitchFamily="50" charset="-128"/>
                <a:ea typeface="游ゴシック" panose="020B0400000000000000" pitchFamily="50" charset="-128"/>
              </a:rPr>
              <a:t>8bit [0,255]</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画像幅    </a:t>
            </a:r>
            <a:r>
              <a:rPr lang="en-US" altLang="ja-JP" sz="2400" dirty="0">
                <a:latin typeface="游ゴシック" panose="020B0400000000000000" pitchFamily="50" charset="-128"/>
                <a:ea typeface="游ゴシック" panose="020B0400000000000000" pitchFamily="50" charset="-128"/>
              </a:rPr>
              <a:t>W pixel</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Font typeface="Arial" panose="020B0604020202020204" pitchFamily="34" charset="0"/>
              <a:buNone/>
            </a:pPr>
            <a:endParaRPr lang="en-US" altLang="ja-JP" sz="24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endParaRPr lang="ja-JP" altLang="en-US"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これは未圧縮</a:t>
            </a:r>
            <a:r>
              <a:rPr lang="en-US" altLang="ja-JP" sz="2000" dirty="0">
                <a:latin typeface="游ゴシック" panose="020B0400000000000000" pitchFamily="50" charset="-128"/>
                <a:ea typeface="游ゴシック" panose="020B0400000000000000" pitchFamily="50" charset="-128"/>
              </a:rPr>
              <a:t>bmp</a:t>
            </a:r>
            <a:r>
              <a:rPr lang="ja-JP" altLang="en-US" sz="2000" dirty="0">
                <a:latin typeface="游ゴシック" panose="020B0400000000000000" pitchFamily="50" charset="-128"/>
                <a:ea typeface="游ゴシック" panose="020B0400000000000000" pitchFamily="50" charset="-128"/>
              </a:rPr>
              <a:t>の場合．圧縮画像の場合はもっともっとデータサイズは小さくなる．</a:t>
            </a:r>
            <a:endParaRPr lang="en-US" altLang="ja-JP" sz="20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画像データはヘッダ情報も含むので上の値よりは少し大きくなる</a:t>
            </a:r>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3274057"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9741532"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07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画像フォーマットの階調数</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latin typeface="游ゴシック" panose="020B0400000000000000" pitchFamily="50" charset="-128"/>
                <a:ea typeface="游ゴシック" panose="020B0400000000000000" pitchFamily="50" charset="-128"/>
              </a:rPr>
              <a:t>ビットマップ</a:t>
            </a:r>
            <a:r>
              <a:rPr lang="en-US" altLang="ja-JP" b="1" dirty="0">
                <a:latin typeface="游ゴシック" panose="020B0400000000000000" pitchFamily="50" charset="-128"/>
                <a:ea typeface="游ゴシック" panose="020B0400000000000000" pitchFamily="50" charset="-128"/>
              </a:rPr>
              <a:t>(.bmp)</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1bit</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bitmap	:  </a:t>
            </a:r>
            <a:r>
              <a:rPr lang="ja-JP" altLang="en-US" sz="2400" dirty="0">
                <a:latin typeface="游ゴシック" panose="020B0400000000000000" pitchFamily="50" charset="-128"/>
                <a:ea typeface="游ゴシック" panose="020B0400000000000000" pitchFamily="50" charset="-128"/>
              </a:rPr>
              <a:t>モノクロ画像</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4/8bit   </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bitmap	:  16/256</a:t>
            </a:r>
            <a:r>
              <a:rPr lang="ja-JP" altLang="en-US" sz="2400" dirty="0">
                <a:latin typeface="游ゴシック" panose="020B0400000000000000" pitchFamily="50" charset="-128"/>
                <a:ea typeface="游ゴシック" panose="020B0400000000000000" pitchFamily="50" charset="-128"/>
              </a:rPr>
              <a:t>色のカラーパレット</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インデックスカラー</a:t>
            </a:r>
            <a:r>
              <a:rPr lang="en-US" altLang="ja-JP" sz="2400"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16/24bit bitmap	:  RGB</a:t>
            </a:r>
            <a:r>
              <a:rPr lang="ja-JP" altLang="en-US" sz="2400" dirty="0">
                <a:latin typeface="游ゴシック" panose="020B0400000000000000" pitchFamily="50" charset="-128"/>
                <a:ea typeface="游ゴシック" panose="020B0400000000000000" pitchFamily="50" charset="-128"/>
              </a:rPr>
              <a:t>毎に </a:t>
            </a:r>
            <a:r>
              <a:rPr lang="en-US" altLang="ja-JP" sz="2400" dirty="0">
                <a:latin typeface="游ゴシック" panose="020B0400000000000000" pitchFamily="50" charset="-128"/>
                <a:ea typeface="游ゴシック" panose="020B0400000000000000" pitchFamily="50" charset="-128"/>
              </a:rPr>
              <a:t>5/8-bit </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Portable Network Graphics (.</a:t>
            </a:r>
            <a:r>
              <a:rPr lang="en-US" altLang="ja-JP" b="1" dirty="0" err="1">
                <a:latin typeface="游ゴシック" panose="020B0400000000000000" pitchFamily="50" charset="-128"/>
                <a:ea typeface="游ゴシック" panose="020B0400000000000000" pitchFamily="50" charset="-128"/>
              </a:rPr>
              <a:t>png</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グレースケール       </a:t>
            </a:r>
            <a:r>
              <a:rPr lang="en-US" altLang="ja-JP" sz="2400" dirty="0">
                <a:latin typeface="游ゴシック" panose="020B0400000000000000" pitchFamily="50" charset="-128"/>
                <a:ea typeface="游ゴシック" panose="020B0400000000000000" pitchFamily="50" charset="-128"/>
              </a:rPr>
              <a:t>: 1, 2, 4, 8, 16-bit</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カラー                   </a:t>
            </a:r>
            <a:r>
              <a:rPr lang="en-US" altLang="ja-JP" sz="2400" dirty="0">
                <a:latin typeface="游ゴシック" panose="020B0400000000000000" pitchFamily="50" charset="-128"/>
                <a:ea typeface="游ゴシック" panose="020B0400000000000000" pitchFamily="50" charset="-128"/>
              </a:rPr>
              <a:t>: 24bit (RGB</a:t>
            </a:r>
            <a:r>
              <a:rPr lang="ja-JP" altLang="en-US" sz="2400" dirty="0">
                <a:latin typeface="游ゴシック" panose="020B0400000000000000" pitchFamily="50" charset="-128"/>
                <a:ea typeface="游ゴシック" panose="020B0400000000000000" pitchFamily="50" charset="-128"/>
              </a:rPr>
              <a:t>毎に</a:t>
            </a:r>
            <a:r>
              <a:rPr lang="en-US" altLang="ja-JP" sz="2400" dirty="0">
                <a:latin typeface="游ゴシック" panose="020B0400000000000000" pitchFamily="50" charset="-128"/>
                <a:ea typeface="游ゴシック" panose="020B0400000000000000" pitchFamily="50" charset="-128"/>
              </a:rPr>
              <a:t>8bit</a:t>
            </a:r>
            <a:r>
              <a:rPr lang="ja-JP" altLang="en-US" sz="2400" dirty="0">
                <a:latin typeface="游ゴシック" panose="020B0400000000000000" pitchFamily="50" charset="-128"/>
                <a:ea typeface="游ゴシック" panose="020B0400000000000000" pitchFamily="50" charset="-128"/>
              </a:rPr>
              <a:t>の階調数</a:t>
            </a:r>
            <a:r>
              <a:rPr lang="en-US" altLang="ja-JP" sz="2400" dirty="0">
                <a:latin typeface="游ゴシック" panose="020B0400000000000000" pitchFamily="50" charset="-128"/>
                <a:ea typeface="游ゴシック" panose="020B0400000000000000" pitchFamily="50" charset="-128"/>
              </a:rPr>
              <a:t>), 48bit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インデックスカラー </a:t>
            </a:r>
            <a:r>
              <a:rPr lang="en-US" altLang="ja-JP" sz="2400" dirty="0">
                <a:latin typeface="游ゴシック" panose="020B0400000000000000" pitchFamily="50" charset="-128"/>
                <a:ea typeface="游ゴシック" panose="020B0400000000000000" pitchFamily="50" charset="-128"/>
              </a:rPr>
              <a:t>: 1, 2, 4, 8</a:t>
            </a:r>
            <a:r>
              <a:rPr lang="ja-JP" altLang="en-US" sz="2400" dirty="0">
                <a:latin typeface="游ゴシック" panose="020B0400000000000000" pitchFamily="50" charset="-128"/>
                <a:ea typeface="游ゴシック" panose="020B0400000000000000" pitchFamily="50" charset="-128"/>
              </a:rPr>
              <a:t>個のカラーパレット</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Nikon D7000(raw</a:t>
            </a:r>
            <a:r>
              <a:rPr lang="ja-JP" altLang="en-US" b="1" dirty="0">
                <a:latin typeface="游ゴシック" panose="020B0400000000000000" pitchFamily="50" charset="-128"/>
                <a:ea typeface="游ゴシック" panose="020B0400000000000000" pitchFamily="50" charset="-128"/>
              </a:rPr>
              <a:t>データ</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14bit</a:t>
            </a: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某社 </a:t>
            </a:r>
            <a:r>
              <a:rPr lang="en-US" altLang="ja-JP" b="1" dirty="0">
                <a:latin typeface="游ゴシック" panose="020B0400000000000000" pitchFamily="50" charset="-128"/>
                <a:ea typeface="游ゴシック" panose="020B0400000000000000" pitchFamily="50" charset="-128"/>
              </a:rPr>
              <a:t>X</a:t>
            </a:r>
            <a:r>
              <a:rPr lang="ja-JP" altLang="en-US" b="1" dirty="0">
                <a:latin typeface="游ゴシック" panose="020B0400000000000000" pitchFamily="50" charset="-128"/>
                <a:ea typeface="游ゴシック" panose="020B0400000000000000" pitchFamily="50" charset="-128"/>
              </a:rPr>
              <a:t>線マイクロ</a:t>
            </a:r>
            <a:r>
              <a:rPr lang="en-US" altLang="ja-JP" b="1" dirty="0">
                <a:latin typeface="游ゴシック" panose="020B0400000000000000" pitchFamily="50" charset="-128"/>
                <a:ea typeface="游ゴシック" panose="020B0400000000000000" pitchFamily="50" charset="-128"/>
              </a:rPr>
              <a:t>CT</a:t>
            </a:r>
            <a:r>
              <a:rPr lang="ja-JP" altLang="en-US" b="1" dirty="0">
                <a:latin typeface="游ゴシック" panose="020B0400000000000000" pitchFamily="50" charset="-128"/>
                <a:ea typeface="游ゴシック" panose="020B0400000000000000" pitchFamily="50" charset="-128"/>
              </a:rPr>
              <a:t>の生データ（</a:t>
            </a:r>
            <a:r>
              <a:rPr lang="en-US" altLang="ja-JP" b="1" dirty="0">
                <a:latin typeface="游ゴシック" panose="020B0400000000000000" pitchFamily="50" charset="-128"/>
                <a:ea typeface="游ゴシック" panose="020B0400000000000000" pitchFamily="50" charset="-128"/>
              </a:rPr>
              <a:t>raw</a:t>
            </a:r>
            <a:r>
              <a:rPr lang="ja-JP" altLang="en-US" b="1" dirty="0">
                <a:latin typeface="游ゴシック" panose="020B0400000000000000" pitchFamily="50" charset="-128"/>
                <a:ea typeface="游ゴシック" panose="020B0400000000000000" pitchFamily="50" charset="-128"/>
              </a:rPr>
              <a:t>データ）</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12bit</a:t>
            </a:r>
            <a:r>
              <a:rPr lang="ja-JP" altLang="en-US" sz="2400" dirty="0">
                <a:latin typeface="游ゴシック" panose="020B0400000000000000" pitchFamily="50" charset="-128"/>
                <a:ea typeface="游ゴシック" panose="020B0400000000000000" pitchFamily="50" charset="-128"/>
              </a:rPr>
              <a:t>階調 </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階調数 </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濃度分解能</a:t>
            </a:r>
            <a:r>
              <a:rPr lang="en-US" altLang="ja-JP" sz="2400" dirty="0">
                <a:latin typeface="游ゴシック" panose="020B0400000000000000" pitchFamily="50" charset="-128"/>
                <a:ea typeface="游ゴシック" panose="020B0400000000000000" pitchFamily="50" charset="-128"/>
              </a:rPr>
              <a:t>)</a:t>
            </a:r>
          </a:p>
          <a:p>
            <a:pPr>
              <a:lnSpc>
                <a:spcPct val="100000"/>
              </a:lnSpc>
            </a:pPr>
            <a:endParaRPr kumimoji="1" lang="ja-JP" altLang="en-US"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11477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まとめ</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デジタル画像とは</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a:latin typeface="游ゴシック" panose="020B0400000000000000" pitchFamily="50" charset="-128"/>
                <a:ea typeface="游ゴシック" panose="020B0400000000000000" pitchFamily="50" charset="-128"/>
              </a:rPr>
              <a:t>『Vector Graphics』『Raster Graphics』『</a:t>
            </a:r>
            <a:r>
              <a:rPr kumimoji="1" lang="ja-JP" altLang="en-US" dirty="0">
                <a:latin typeface="游ゴシック" panose="020B0400000000000000" pitchFamily="50" charset="-128"/>
                <a:ea typeface="游ゴシック" panose="020B0400000000000000" pitchFamily="50" charset="-128"/>
              </a:rPr>
              <a:t>標本化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量子化レベル</a:t>
            </a:r>
            <a:r>
              <a:rPr kumimoji="1"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量子化誤差</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擬似輪郭</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について解説した．</a:t>
            </a:r>
            <a:endParaRPr kumimoji="1" lang="en-US" altLang="ja-JP" dirty="0">
              <a:latin typeface="游ゴシック" panose="020B0400000000000000" pitchFamily="50" charset="-128"/>
              <a:ea typeface="游ゴシック" panose="020B0400000000000000" pitchFamily="50" charset="-128"/>
            </a:endParaRPr>
          </a:p>
          <a:p>
            <a:pPr marL="0" indent="0">
              <a:lnSpc>
                <a:spcPct val="100000"/>
              </a:lnSpc>
              <a:buNone/>
            </a:pPr>
            <a:endParaRPr kumimoji="1" lang="ja-JP" altLang="en-US" dirty="0">
              <a:latin typeface="游ゴシック" panose="020B0400000000000000" pitchFamily="50" charset="-128"/>
              <a:ea typeface="游ゴシック" panose="020B0400000000000000" pitchFamily="50" charset="-128"/>
            </a:endParaRPr>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23903" cy="445909"/>
                  </a:xfrm>
                  <a:prstGeom prst="rect">
                    <a:avLst/>
                  </a:prstGeom>
                  <a:noFill/>
                </p:spPr>
                <p:txBody>
                  <a:bodyPr wrap="none" rtlCol="0">
                    <a:spAutoFit/>
                  </a:bodyPr>
                  <a:lstStyle/>
                  <a:p>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5" name="テキスト ボックス 54"/>
                  <p:cNvSpPr txBox="1"/>
                  <p:nvPr/>
                </p:nvSpPr>
                <p:spPr>
                  <a:xfrm>
                    <a:off x="408825" y="3432456"/>
                    <a:ext cx="316163" cy="386455"/>
                  </a:xfrm>
                  <a:prstGeom prst="rect">
                    <a:avLst/>
                  </a:prstGeom>
                  <a:noFill/>
                </p:spPr>
                <p:txBody>
                  <a:bodyPr wrap="none" rtlCol="0">
                    <a:spAutoFit/>
                  </a:bodyPr>
                  <a:lstStyle/>
                  <a:p>
                    <a:r>
                      <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テキスト ボックス 55"/>
                  <p:cNvSpPr txBox="1"/>
                  <p:nvPr/>
                </p:nvSpPr>
                <p:spPr>
                  <a:xfrm>
                    <a:off x="408825" y="29750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テキスト ボックス 56"/>
                  <p:cNvSpPr txBox="1"/>
                  <p:nvPr/>
                </p:nvSpPr>
                <p:spPr>
                  <a:xfrm>
                    <a:off x="408825" y="2495053"/>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テキスト ボックス 57"/>
                  <p:cNvSpPr txBox="1"/>
                  <p:nvPr/>
                </p:nvSpPr>
                <p:spPr>
                  <a:xfrm>
                    <a:off x="408825" y="2042615"/>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9" name="テキスト ボックス 58"/>
                  <p:cNvSpPr txBox="1"/>
                  <p:nvPr/>
                </p:nvSpPr>
                <p:spPr>
                  <a:xfrm>
                    <a:off x="408825" y="15983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デジタルデータ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788104"/>
            <a:ext cx="11708780" cy="733270"/>
          </a:xfrm>
        </p:spPr>
        <p:txBody>
          <a:bodyPr>
            <a:normAutofit/>
          </a:bodyPr>
          <a:lstStyle/>
          <a:p>
            <a:pPr algn="ctr"/>
            <a:r>
              <a:rPr kumimoji="1" lang="en-US" altLang="ja-JP" dirty="0"/>
              <a:t>HDRI</a:t>
            </a:r>
            <a:r>
              <a:rPr kumimoji="1" lang="ja-JP" altLang="en-US" dirty="0"/>
              <a:t>合成</a:t>
            </a:r>
          </a:p>
        </p:txBody>
      </p:sp>
    </p:spTree>
    <p:extLst>
      <p:ext uri="{BB962C8B-B14F-4D97-AF65-F5344CB8AC3E}">
        <p14:creationId xmlns:p14="http://schemas.microsoft.com/office/powerpoint/2010/main" val="324943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641522" cy="700091"/>
              <a:chOff x="4276736" y="2852735"/>
              <a:chExt cx="641522"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731290" cy="700091"/>
              <a:chOff x="159321" y="2852735"/>
              <a:chExt cx="731290"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731290" cy="700091"/>
              <a:chOff x="159321" y="2852735"/>
              <a:chExt cx="731290"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641522" cy="700091"/>
              <a:chOff x="159321" y="2852735"/>
              <a:chExt cx="641522"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641522" cy="700091"/>
              <a:chOff x="159321" y="2852735"/>
              <a:chExt cx="641522"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641522" cy="700091"/>
              <a:chOff x="159321" y="2852735"/>
              <a:chExt cx="641522"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641522" cy="700091"/>
              <a:chOff x="159321" y="2852735"/>
              <a:chExt cx="641522"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755335" cy="700091"/>
              <a:chOff x="159321" y="2852735"/>
              <a:chExt cx="755335"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75533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輝度</a:t>
            </a:r>
            <a:r>
              <a:rPr lang="en-US" altLang="ja-JP" sz="3600" dirty="0">
                <a:latin typeface="游ゴシック" panose="020B0400000000000000" pitchFamily="50" charset="-128"/>
                <a:ea typeface="游ゴシック" panose="020B0400000000000000" pitchFamily="50" charset="-128"/>
                <a:cs typeface="メイリオ" panose="020B0604030504040204" pitchFamily="50" charset="-128"/>
              </a:rPr>
              <a:t>(Luminance) - </a:t>
            </a:r>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とは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656805" y="5030000"/>
            <a:ext cx="1989647"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人の感じる物体の明るさ</a:t>
            </a:r>
            <a:endPar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1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ある光源に対して</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単位方位角あたり</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見かけの単位面積あたり</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人の感じる</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明るさ</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9148218" y="5030000"/>
              <a:ext cx="1498234"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483075" cy="700091"/>
                <a:chOff x="4276736" y="2852735"/>
                <a:chExt cx="483075"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550672" cy="700091"/>
                <a:chOff x="159321" y="2852735"/>
                <a:chExt cx="550672"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550672" cy="700091"/>
                <a:chOff x="159321" y="2852735"/>
                <a:chExt cx="550672"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483075" cy="700091"/>
                <a:chOff x="159321" y="2852735"/>
                <a:chExt cx="483075"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483075" cy="700091"/>
                <a:chOff x="159321" y="2852735"/>
                <a:chExt cx="483075"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483075" cy="700091"/>
                <a:chOff x="159321" y="2852735"/>
                <a:chExt cx="483075"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483075" cy="700091"/>
                <a:chOff x="159321" y="2852735"/>
                <a:chExt cx="483075"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568778" cy="700091"/>
                <a:chOff x="159321" y="2852735"/>
                <a:chExt cx="568778"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568778"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917903" y="6035660"/>
              <a:ext cx="27811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656335"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626154"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776082"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884446"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39706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97895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361935"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a:latin typeface="游ゴシック" panose="020B0400000000000000" pitchFamily="50" charset="-128"/>
                <a:ea typeface="游ゴシック" panose="020B0400000000000000" pitchFamily="50" charset="-128"/>
              </a:rPr>
              <a:t>ダイナミックレンジ</a:t>
            </a:r>
            <a:r>
              <a:rPr lang="en-US" altLang="ja-JP" sz="3600" dirty="0">
                <a:latin typeface="游ゴシック" panose="020B0400000000000000" pitchFamily="50" charset="-128"/>
                <a:ea typeface="游ゴシック" panose="020B0400000000000000" pitchFamily="50" charset="-128"/>
              </a:rPr>
              <a:t> - </a:t>
            </a:r>
            <a:r>
              <a:rPr lang="ja-JP" altLang="en-US" sz="3600" dirty="0">
                <a:latin typeface="游ゴシック" panose="020B0400000000000000" pitchFamily="50" charset="-128"/>
                <a:ea typeface="游ゴシック" panose="020B0400000000000000" pitchFamily="50" charset="-128"/>
              </a:rPr>
              <a:t>とは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latin typeface="游ゴシック" panose="020B0400000000000000" pitchFamily="50" charset="-128"/>
                    <a:ea typeface="游ゴシック" panose="020B0400000000000000" pitchFamily="50" charset="-128"/>
                  </a:rPr>
                  <a:t>信号をセンサーで計測するとき</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latin typeface="游ゴシック" panose="020B0400000000000000" pitchFamily="50" charset="-128"/>
                    <a:ea typeface="游ゴシック" panose="020B0400000000000000" pitchFamily="50" charset="-128"/>
                  </a:rPr>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latin typeface="游ゴシック" panose="020B0400000000000000" pitchFamily="50" charset="-128"/>
                    <a:ea typeface="游ゴシック" panose="020B0400000000000000" pitchFamily="50" charset="-128"/>
                  </a:rPr>
                  <a:t>の幅のこと</a:t>
                </a:r>
                <a:endParaRPr lang="en-US" altLang="ja-JP" sz="2400" dirty="0">
                  <a:latin typeface="游ゴシック" panose="020B0400000000000000" pitchFamily="50" charset="-128"/>
                  <a:ea typeface="游ゴシック" panose="020B0400000000000000" pitchFamily="50" charset="-128"/>
                </a:endParaRPr>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a:blip r:embed="rId3"/>
                <a:stretch>
                  <a:fillRect l="-1251" t="-7303"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(db)</a:t>
                </a:r>
                <a:endPar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a:blip r:embed="rId4"/>
                <a:stretch>
                  <a:fillRect r="-1262" b="-5000"/>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デジカメ用</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ccd</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センサ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80db – 120db</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人の視覚のダイナミックレンジは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ある視野内で</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程度</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順応を考慮すると</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以上</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奥田</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2010]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latin typeface="游ゴシック" panose="020B0400000000000000" pitchFamily="50" charset="-128"/>
                <a:ea typeface="游ゴシック" panose="020B0400000000000000" pitchFamily="50" charset="-128"/>
              </a:rPr>
              <a:t>デジタルカメラのセンサは</a:t>
            </a:r>
            <a:endParaRPr lang="en-US" altLang="ja-JP" dirty="0">
              <a:latin typeface="游ゴシック" panose="020B0400000000000000" pitchFamily="50" charset="-128"/>
              <a:ea typeface="游ゴシック" panose="020B0400000000000000" pitchFamily="50" charset="-128"/>
            </a:endParaRPr>
          </a:p>
          <a:p>
            <a:pPr marL="0" indent="0" algn="ctr">
              <a:buNone/>
            </a:pP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凄く明るいところ</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と</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凄く暗いところ</a:t>
            </a:r>
            <a:r>
              <a:rPr lang="en-US" altLang="ja-JP" dirty="0">
                <a:latin typeface="游ゴシック" panose="020B0400000000000000" pitchFamily="50" charset="-128"/>
                <a:ea typeface="游ゴシック" panose="020B0400000000000000" pitchFamily="50" charset="-128"/>
              </a:rPr>
              <a:t>』</a:t>
            </a:r>
          </a:p>
          <a:p>
            <a:pPr marL="0" indent="0" algn="ctr">
              <a:buNone/>
            </a:pPr>
            <a:r>
              <a:rPr lang="ja-JP" altLang="en-US" dirty="0">
                <a:latin typeface="游ゴシック" panose="020B0400000000000000" pitchFamily="50" charset="-128"/>
                <a:ea typeface="游ゴシック" panose="020B0400000000000000" pitchFamily="50" charset="-128"/>
              </a:rPr>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1/8000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1/100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白飛び（オーバー）</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175" y="1296242"/>
            <a:ext cx="4190850" cy="2775758"/>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397" y="1296243"/>
            <a:ext cx="4190850" cy="2775758"/>
          </a:xfrm>
          <a:prstGeom prst="rect">
            <a:avLst/>
          </a:prstGeom>
        </p:spPr>
      </p:pic>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凄く明るいところ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と</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凄く暗いところ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の情報を持つ画像</a:t>
            </a:r>
            <a:r>
              <a:rPr lang="ja-JP" altLang="en-US" sz="2400" dirty="0">
                <a:latin typeface="游ゴシック" panose="020B0400000000000000" pitchFamily="50" charset="-128"/>
                <a:ea typeface="游ゴシック" panose="020B0400000000000000" pitchFamily="50" charset="-128"/>
              </a:rPr>
              <a:t>を取得して</a:t>
            </a:r>
            <a:r>
              <a:rPr lang="en-US" altLang="ja-JP" sz="2400" dirty="0">
                <a:latin typeface="游ゴシック" panose="020B0400000000000000" pitchFamily="50" charset="-128"/>
                <a:ea typeface="游ゴシック" panose="020B0400000000000000" pitchFamily="50" charset="-128"/>
              </a:rPr>
              <a:t>…</a:t>
            </a:r>
          </a:p>
        </p:txBody>
      </p:sp>
      <p:cxnSp>
        <p:nvCxnSpPr>
          <p:cNvPr id="5" name="カギ線コネクタ 4"/>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明るいところがよく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見える画像を合成したい</a:t>
            </a: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8233" y="3695393"/>
            <a:ext cx="4190850" cy="2775758"/>
          </a:xfrm>
          <a:prstGeom prst="rect">
            <a:avLst/>
          </a:prstGeom>
        </p:spPr>
      </p:pic>
      <p:pic>
        <p:nvPicPr>
          <p:cNvPr id="4" name="図 3"/>
          <p:cNvPicPr>
            <a:picLocks noChangeAspect="1"/>
          </p:cNvPicPr>
          <p:nvPr/>
        </p:nvPicPr>
        <p:blipFill rotWithShape="1">
          <a:blip r:embed="rId3"/>
          <a:srcRect l="33651" t="19634" r="5715" b="6667"/>
          <a:stretch/>
        </p:blipFill>
        <p:spPr>
          <a:xfrm>
            <a:off x="4976769" y="1882821"/>
            <a:ext cx="2205999" cy="1452379"/>
          </a:xfrm>
          <a:prstGeom prst="rect">
            <a:avLst/>
          </a:prstGeom>
        </p:spPr>
      </p:pic>
      <p:pic>
        <p:nvPicPr>
          <p:cNvPr id="13" name="図 12"/>
          <p:cNvPicPr>
            <a:picLocks noChangeAspect="1"/>
          </p:cNvPicPr>
          <p:nvPr/>
        </p:nvPicPr>
        <p:blipFill rotWithShape="1">
          <a:blip r:embed="rId3"/>
          <a:srcRect l="33651" t="19634" r="5715" b="6667"/>
          <a:stretch/>
        </p:blipFill>
        <p:spPr>
          <a:xfrm>
            <a:off x="6222262" y="3695393"/>
            <a:ext cx="4245713" cy="2795280"/>
          </a:xfrm>
          <a:prstGeom prst="rect">
            <a:avLst/>
          </a:prstGeom>
        </p:spPr>
      </p:pic>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91796" y="570631"/>
            <a:ext cx="11178673" cy="6192119"/>
          </a:xfrm>
        </p:spPr>
        <p:txBody>
          <a:bodyPr>
            <a:normAutofit/>
          </a:bodyPr>
          <a:lstStyle/>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講義の概要</a:t>
            </a:r>
            <a:r>
              <a:rPr lang="en-US" altLang="ja-JP" sz="2400" b="1" dirty="0">
                <a:latin typeface="游ゴシック" panose="020B0400000000000000" pitchFamily="50" charset="-128"/>
                <a:ea typeface="游ゴシック" panose="020B0400000000000000" pitchFamily="50" charset="-128"/>
              </a:rPr>
              <a:t>: </a:t>
            </a: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画像処理は，産業・自然科学・エンタテイメントなど，多種多様な分野の発展に関わる非常に重要な技術です．本講義では，画像処理の基本となる，フィルタ処理・幾何変換・フーリエ変換に関するトピックを紹介します．それぞれの技術に関して，コーディング可能な深さで理解できるよう，ソースコードを交えながら詳細な技術解説を行ないます．また，講義中に紹介した画像処理技術に関して，</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を用いたプログラミング演習を行ないより深い理解を目指します．</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5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達成目標 </a:t>
            </a:r>
            <a:r>
              <a:rPr lang="en-US" altLang="ja-JP" sz="2400" b="1" dirty="0">
                <a:latin typeface="游ゴシック" panose="020B0400000000000000" pitchFamily="50" charset="-128"/>
                <a:ea typeface="游ゴシック" panose="020B0400000000000000" pitchFamily="50" charset="-128"/>
              </a:rPr>
              <a:t>: </a:t>
            </a:r>
            <a:endParaRPr lang="en-US" altLang="ja-JP" sz="1800" b="1"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デジタル画像の基礎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デジタル画像の取得方法・データ形式に関する基礎的な用語を正しく利用できる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フィルタ処理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非線形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周波数フィルタといったフィルタ処理の計算法と効果を説明できる．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幾何変換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剛体変換やアファイン変換といった画像の幾何学変換を計算でき，その効果を説明できる．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画像圧縮 </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画像圧縮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画像圧縮の基本的な仕組みを理解し，その内容を説明できる．  </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プログラミング演習 </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 フィルタ処理プログラムを</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を用いて作成できる．</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成績評価：</a:t>
            </a:r>
            <a:endParaRPr lang="en-US" altLang="ja-JP" sz="1800" b="1"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strike="sngStrike" dirty="0">
                <a:latin typeface="游ゴシック" panose="020B0400000000000000" pitchFamily="50" charset="-128"/>
                <a:ea typeface="游ゴシック" panose="020B0400000000000000" pitchFamily="50" charset="-128"/>
              </a:rPr>
              <a:t>期末テスト（</a:t>
            </a:r>
            <a:r>
              <a:rPr lang="en-US" altLang="ja-JP" sz="1800" strike="sngStrike" dirty="0">
                <a:latin typeface="游ゴシック" panose="020B0400000000000000" pitchFamily="50" charset="-128"/>
                <a:ea typeface="游ゴシック" panose="020B0400000000000000" pitchFamily="50" charset="-128"/>
              </a:rPr>
              <a:t>45%</a:t>
            </a:r>
            <a:r>
              <a:rPr lang="ja-JP" altLang="en-US" sz="1800" strike="sngStrike" dirty="0">
                <a:latin typeface="游ゴシック" panose="020B0400000000000000" pitchFamily="50" charset="-128"/>
                <a:ea typeface="游ゴシック" panose="020B0400000000000000" pitchFamily="50" charset="-128"/>
              </a:rPr>
              <a:t>）</a:t>
            </a:r>
            <a:r>
              <a:rPr lang="en-US" altLang="ja-JP" sz="1800" strike="sngStrike" dirty="0">
                <a:latin typeface="游ゴシック" panose="020B0400000000000000" pitchFamily="50" charset="-128"/>
                <a:ea typeface="游ゴシック" panose="020B0400000000000000" pitchFamily="50" charset="-128"/>
              </a:rPr>
              <a:t>, </a:t>
            </a:r>
            <a:r>
              <a:rPr lang="ja-JP" altLang="en-US" sz="1800" strike="sngStrike" dirty="0">
                <a:latin typeface="游ゴシック" panose="020B0400000000000000" pitchFamily="50" charset="-128"/>
                <a:ea typeface="游ゴシック" panose="020B0400000000000000" pitchFamily="50" charset="-128"/>
              </a:rPr>
              <a:t>演習課題（</a:t>
            </a:r>
            <a:r>
              <a:rPr lang="en-US" altLang="ja-JP" sz="1800" strike="sngStrike" dirty="0">
                <a:latin typeface="游ゴシック" panose="020B0400000000000000" pitchFamily="50" charset="-128"/>
                <a:ea typeface="游ゴシック" panose="020B0400000000000000" pitchFamily="50" charset="-128"/>
              </a:rPr>
              <a:t>45%</a:t>
            </a:r>
            <a:r>
              <a:rPr lang="ja-JP" altLang="en-US" sz="1800" strike="sngStrike" dirty="0">
                <a:latin typeface="游ゴシック" panose="020B0400000000000000" pitchFamily="50" charset="-128"/>
                <a:ea typeface="游ゴシック" panose="020B0400000000000000" pitchFamily="50" charset="-128"/>
              </a:rPr>
              <a:t>）</a:t>
            </a:r>
            <a:r>
              <a:rPr lang="en-US" altLang="ja-JP" sz="1800" strike="sngStrike" dirty="0">
                <a:latin typeface="游ゴシック" panose="020B0400000000000000" pitchFamily="50" charset="-128"/>
                <a:ea typeface="游ゴシック" panose="020B0400000000000000" pitchFamily="50" charset="-128"/>
              </a:rPr>
              <a:t>, </a:t>
            </a:r>
            <a:r>
              <a:rPr lang="ja-JP" altLang="en-US" sz="1800" strike="sngStrike" dirty="0">
                <a:latin typeface="游ゴシック" panose="020B0400000000000000" pitchFamily="50" charset="-128"/>
                <a:ea typeface="游ゴシック" panose="020B0400000000000000" pitchFamily="50" charset="-128"/>
              </a:rPr>
              <a:t>ミニッツペーパー</a:t>
            </a:r>
            <a:r>
              <a:rPr lang="en-US" altLang="ja-JP" sz="1800" strike="sngStrike" dirty="0">
                <a:latin typeface="游ゴシック" panose="020B0400000000000000" pitchFamily="50" charset="-128"/>
                <a:ea typeface="游ゴシック" panose="020B0400000000000000" pitchFamily="50" charset="-128"/>
              </a:rPr>
              <a:t>(10%)</a:t>
            </a:r>
            <a:r>
              <a:rPr lang="ja-JP" altLang="en-US" sz="1800" strike="sngStrike" dirty="0">
                <a:latin typeface="游ゴシック" panose="020B0400000000000000" pitchFamily="50" charset="-128"/>
                <a:ea typeface="游ゴシック" panose="020B0400000000000000" pitchFamily="50" charset="-128"/>
              </a:rPr>
              <a:t>に基づき評価します．</a:t>
            </a:r>
            <a:endParaRPr lang="en-US" altLang="ja-JP" sz="1800" strike="sngStrike"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期末テスト（</a:t>
            </a:r>
            <a:r>
              <a:rPr lang="en-US" altLang="ja-JP" sz="1800" dirty="0">
                <a:latin typeface="游ゴシック" panose="020B0400000000000000" pitchFamily="50" charset="-128"/>
                <a:ea typeface="游ゴシック" panose="020B0400000000000000" pitchFamily="50" charset="-128"/>
              </a:rPr>
              <a:t>25%</a:t>
            </a:r>
            <a:r>
              <a:rPr lang="ja-JP" altLang="en-US" sz="1800" dirty="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演習課題（</a:t>
            </a:r>
            <a:r>
              <a:rPr lang="en-US" altLang="ja-JP" sz="1800" dirty="0">
                <a:latin typeface="游ゴシック" panose="020B0400000000000000" pitchFamily="50" charset="-128"/>
                <a:ea typeface="游ゴシック" panose="020B0400000000000000" pitchFamily="50" charset="-128"/>
              </a:rPr>
              <a:t>50%</a:t>
            </a:r>
            <a:r>
              <a:rPr lang="ja-JP" altLang="en-US" sz="1800" dirty="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小テスト</a:t>
            </a:r>
            <a:r>
              <a:rPr lang="en-US" altLang="ja-JP" sz="1800" dirty="0">
                <a:latin typeface="游ゴシック" panose="020B0400000000000000" pitchFamily="50" charset="-128"/>
                <a:ea typeface="游ゴシック" panose="020B0400000000000000" pitchFamily="50" charset="-128"/>
              </a:rPr>
              <a:t>(25%)</a:t>
            </a:r>
            <a:r>
              <a:rPr lang="ja-JP" altLang="en-US" sz="1800" dirty="0">
                <a:latin typeface="游ゴシック" panose="020B0400000000000000" pitchFamily="50" charset="-128"/>
                <a:ea typeface="游ゴシック" panose="020B0400000000000000" pitchFamily="50" charset="-128"/>
              </a:rPr>
              <a:t>に基づき評価します．</a:t>
            </a:r>
            <a:endParaRPr lang="en-US" altLang="ja-JP" sz="1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68239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spcBef>
                <a:spcPts val="0"/>
              </a:spcBef>
              <a:buNone/>
            </a:pPr>
            <a:r>
              <a:rPr lang="ja-JP" altLang="en-US" dirty="0">
                <a:latin typeface="游ゴシック" panose="020B0400000000000000" pitchFamily="50" charset="-128"/>
                <a:ea typeface="游ゴシック" panose="020B0400000000000000" pitchFamily="50" charset="-128"/>
              </a:rPr>
              <a:t>露光を変えた写真を撮影し合成する</a:t>
            </a:r>
            <a:endParaRPr lang="en-US" altLang="ja-JP" dirty="0">
              <a:latin typeface="游ゴシック" panose="020B0400000000000000" pitchFamily="50" charset="-128"/>
              <a:ea typeface="游ゴシック" panose="020B0400000000000000" pitchFamily="50"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1056134" y="2855245"/>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露光大</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468329" y="2795611"/>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露光中</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テキスト ボックス 131"/>
          <p:cNvSpPr txBox="1"/>
          <p:nvPr/>
        </p:nvSpPr>
        <p:spPr>
          <a:xfrm>
            <a:off x="5703494" y="2845306"/>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階調数の大きい</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ファイルで保存する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hdr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32bit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exr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48bit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HDRI</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実数値</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8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図の出典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78781" y="3375378"/>
            <a:ext cx="11708780" cy="3265173"/>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同時に</a:t>
            </a:r>
            <a:r>
              <a:rPr lang="en-US" altLang="ja-JP" dirty="0">
                <a:latin typeface="游ゴシック" panose="020B0400000000000000" pitchFamily="50" charset="-128"/>
                <a:ea typeface="游ゴシック" panose="020B0400000000000000" pitchFamily="50" charset="-128"/>
              </a:rPr>
              <a:t>2</a:t>
            </a:r>
            <a:r>
              <a:rPr lang="ja-JP" altLang="en-US" dirty="0">
                <a:latin typeface="游ゴシック" panose="020B0400000000000000" pitchFamily="50" charset="-128"/>
                <a:ea typeface="游ゴシック" panose="020B0400000000000000" pitchFamily="50" charset="-128"/>
              </a:rPr>
              <a:t>種類の露光の撮影が可能なカメラもある</a:t>
            </a: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HDR</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動画の撮影が可能になる</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hlinkClick r:id="rId2"/>
              </a:rPr>
              <a:t>https://www.sony.co.jp/SonyInfo/News/Press/201208/12-107/</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8816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latin typeface="游ゴシック" panose="020B0400000000000000" pitchFamily="50" charset="-128"/>
                <a:ea typeface="游ゴシック" panose="020B0400000000000000" pitchFamily="50" charset="-128"/>
              </a:rPr>
              <a:t>露光時間が可変のカメラ </a:t>
            </a:r>
            <a:r>
              <a:rPr lang="en-US" altLang="ja-JP" sz="2400" dirty="0">
                <a:latin typeface="游ゴシック" panose="020B0400000000000000" pitchFamily="50" charset="-128"/>
                <a:ea typeface="游ゴシック" panose="020B0400000000000000" pitchFamily="50" charset="-128"/>
              </a:rPr>
              <a:t> -  NIKON D7000 </a:t>
            </a:r>
          </a:p>
          <a:p>
            <a:pPr marL="0" indent="0">
              <a:buNone/>
            </a:pPr>
            <a:r>
              <a:rPr lang="en-US" altLang="ja-JP" sz="2400" dirty="0">
                <a:latin typeface="游ゴシック" panose="020B0400000000000000" pitchFamily="50" charset="-128"/>
                <a:ea typeface="游ゴシック" panose="020B0400000000000000" pitchFamily="50" charset="-128"/>
              </a:rPr>
              <a:t>HDRI</a:t>
            </a:r>
            <a:r>
              <a:rPr lang="ja-JP" altLang="en-US" sz="2400" dirty="0">
                <a:latin typeface="游ゴシック" panose="020B0400000000000000" pitchFamily="50" charset="-128"/>
                <a:ea typeface="游ゴシック" panose="020B0400000000000000" pitchFamily="50" charset="-128"/>
              </a:rPr>
              <a:t>合成ソフト            </a:t>
            </a:r>
            <a:r>
              <a:rPr lang="en-US" altLang="ja-JP" sz="2400" dirty="0">
                <a:latin typeface="游ゴシック" panose="020B0400000000000000" pitchFamily="50" charset="-128"/>
                <a:ea typeface="游ゴシック" panose="020B0400000000000000" pitchFamily="50" charset="-128"/>
              </a:rPr>
              <a:t>-  Luminance HDR</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ver</a:t>
            </a:r>
            <a:r>
              <a:rPr lang="en-US" altLang="ja-JP" sz="2400" dirty="0">
                <a:latin typeface="游ゴシック" panose="020B0400000000000000" pitchFamily="50" charset="-128"/>
                <a:ea typeface="游ゴシック" panose="020B0400000000000000" pitchFamily="50" charset="-128"/>
              </a:rPr>
              <a:t> 2.5.1</a:t>
            </a:r>
            <a:r>
              <a:rPr lang="ja-JP" altLang="en-US" sz="2400" dirty="0">
                <a:latin typeface="游ゴシック" panose="020B0400000000000000" pitchFamily="50" charset="-128"/>
                <a:ea typeface="游ゴシック" panose="020B0400000000000000" pitchFamily="50" charset="-128"/>
              </a:rPr>
              <a:t>）</a:t>
            </a:r>
            <a:endParaRPr lang="en-US" altLang="ja-JP" sz="2400" dirty="0">
              <a:latin typeface="游ゴシック" panose="020B0400000000000000" pitchFamily="50" charset="-128"/>
              <a:ea typeface="游ゴシック" panose="020B0400000000000000" pitchFamily="50" charset="-128"/>
            </a:endParaRPr>
          </a:p>
        </p:txBody>
      </p:sp>
      <p:grpSp>
        <p:nvGrpSpPr>
          <p:cNvPr id="14" name="グループ化 13"/>
          <p:cNvGrpSpPr/>
          <p:nvPr/>
        </p:nvGrpSpPr>
        <p:grpSpPr>
          <a:xfrm>
            <a:off x="1572955" y="4774799"/>
            <a:ext cx="3180366" cy="2115773"/>
            <a:chOff x="776431" y="4532204"/>
            <a:chExt cx="2807418" cy="1867666"/>
          </a:xfrm>
        </p:grpSpPr>
        <p:sp>
          <p:nvSpPr>
            <p:cNvPr id="64" name="テキスト ボックス 63"/>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5" name="テキスト ボックス 64"/>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6" name="テキスト ボックス 65"/>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8" name="テキスト ボックス 6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露光時間を変え撮影</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一枚の</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HDRI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画像に合成</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rPr>
              <a:t>Luminance HDR </a:t>
            </a:r>
            <a:endParaRPr lang="ja-JP" altLang="en-US"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を自作してみる</a:t>
            </a:r>
          </a:p>
        </p:txBody>
      </p:sp>
      <p:grpSp>
        <p:nvGrpSpPr>
          <p:cNvPr id="15" name="グループ化 14"/>
          <p:cNvGrpSpPr/>
          <p:nvPr/>
        </p:nvGrpSpPr>
        <p:grpSpPr>
          <a:xfrm>
            <a:off x="1318215" y="3527216"/>
            <a:ext cx="3717351" cy="2910074"/>
            <a:chOff x="-23655618" y="-7446020"/>
            <a:chExt cx="21105596" cy="16522205"/>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7"/>
          <a:stretch>
            <a:fillRect/>
          </a:stretch>
        </p:blipFill>
        <p:spPr>
          <a:xfrm>
            <a:off x="6767259" y="3483000"/>
            <a:ext cx="3568444" cy="530122"/>
          </a:xfrm>
          <a:prstGeom prst="rect">
            <a:avLst/>
          </a:prstGeom>
        </p:spPr>
      </p:pic>
      <p:pic>
        <p:nvPicPr>
          <p:cNvPr id="28" name="図 27"/>
          <p:cNvPicPr>
            <a:picLocks noChangeAspect="1"/>
          </p:cNvPicPr>
          <p:nvPr/>
        </p:nvPicPr>
        <p:blipFill rotWithShape="1">
          <a:blip r:embed="rId8"/>
          <a:srcRect l="33651" t="19634" r="5715" b="6667"/>
          <a:stretch/>
        </p:blipFill>
        <p:spPr>
          <a:xfrm>
            <a:off x="6767259" y="4131168"/>
            <a:ext cx="3568444" cy="2349381"/>
          </a:xfrm>
          <a:prstGeom prst="rect">
            <a:avLst/>
          </a:prstGeom>
        </p:spPr>
      </p:pic>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latin typeface="游ゴシック" panose="020B0400000000000000" pitchFamily="50" charset="-128"/>
                <a:ea typeface="游ゴシック" panose="020B0400000000000000" pitchFamily="50" charset="-128"/>
              </a:rPr>
              <a:t>HDRI : HDRI</a:t>
            </a:r>
            <a:r>
              <a:rPr lang="ja-JP" altLang="en-US" sz="3200" dirty="0">
                <a:latin typeface="游ゴシック" panose="020B0400000000000000" pitchFamily="50" charset="-128"/>
                <a:ea typeface="游ゴシック" panose="020B0400000000000000" pitchFamily="50" charset="-128"/>
              </a:rPr>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latin typeface="游ゴシック" panose="020B0400000000000000" pitchFamily="50" charset="-128"/>
                <a:ea typeface="游ゴシック" panose="020B0400000000000000" pitchFamily="50" charset="-128"/>
              </a:rPr>
              <a:t>黒つぶれ・白飛びがなく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大きな</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小さな値をもつ画像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12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b="1" dirty="0">
                <a:latin typeface="游ゴシック" panose="020B0400000000000000" pitchFamily="50" charset="-128"/>
                <a:ea typeface="游ゴシック" panose="020B0400000000000000" pitchFamily="50" charset="-128"/>
              </a:rPr>
              <a:t>階調数</a:t>
            </a:r>
            <a:r>
              <a:rPr lang="en-US" altLang="ja-JP" sz="2400" b="1" dirty="0">
                <a:latin typeface="游ゴシック" panose="020B0400000000000000" pitchFamily="50" charset="-128"/>
                <a:ea typeface="游ゴシック" panose="020B0400000000000000" pitchFamily="50" charset="-128"/>
              </a:rPr>
              <a:t>(RGB</a:t>
            </a:r>
            <a:r>
              <a:rPr lang="ja-JP" altLang="en-US" sz="2400" b="1" dirty="0">
                <a:latin typeface="游ゴシック" panose="020B0400000000000000" pitchFamily="50" charset="-128"/>
                <a:ea typeface="游ゴシック" panose="020B0400000000000000" pitchFamily="50" charset="-128"/>
              </a:rPr>
              <a:t>毎</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16bit</a:t>
            </a:r>
            <a:r>
              <a:rPr lang="ja-JP" altLang="en-US" sz="2400" dirty="0">
                <a:latin typeface="游ゴシック" panose="020B0400000000000000" pitchFamily="50" charset="-128"/>
                <a:ea typeface="游ゴシック" panose="020B0400000000000000" pitchFamily="50" charset="-128"/>
              </a:rPr>
              <a:t>　</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輝度値の幅 </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-1</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4</a:t>
            </a:r>
            <a:r>
              <a:rPr lang="en-US" altLang="ja-JP" sz="2400" dirty="0">
                <a:latin typeface="游ゴシック" panose="020B0400000000000000" pitchFamily="50" charset="-128"/>
                <a:ea typeface="游ゴシック" panose="020B0400000000000000" pitchFamily="50" charset="-128"/>
              </a:rPr>
              <a:t>]</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baseline="30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液晶モニタ・プロジェクタ等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階調数</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(RGB</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毎</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表示</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デバイス</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表示のため階調数を落とす処理が必要</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トーンマッピング</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rotWithShape="1">
          <a:blip r:embed="rId4"/>
          <a:srcRect l="33651" t="19634" r="5715" b="6667"/>
          <a:stretch/>
        </p:blipFill>
        <p:spPr>
          <a:xfrm>
            <a:off x="3704776" y="1143943"/>
            <a:ext cx="2704004" cy="1780254"/>
          </a:xfrm>
          <a:prstGeom prst="rect">
            <a:avLst/>
          </a:prstGeom>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sp>
        <p:nvSpPr>
          <p:cNvPr id="5" name="正方形/長方形 4"/>
          <p:cNvSpPr/>
          <p:nvPr/>
        </p:nvSpPr>
        <p:spPr>
          <a:xfrm>
            <a:off x="5701759" y="3980856"/>
            <a:ext cx="1107996"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全レンジ</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55" name="グループ化 54"/>
          <p:cNvGrpSpPr/>
          <p:nvPr/>
        </p:nvGrpSpPr>
        <p:grpSpPr>
          <a:xfrm>
            <a:off x="1314559" y="1534893"/>
            <a:ext cx="1509463" cy="1660525"/>
            <a:chOff x="311259" y="1217392"/>
            <a:chExt cx="1509463" cy="1660525"/>
          </a:xfrm>
        </p:grpSpPr>
        <p:sp>
          <p:nvSpPr>
            <p:cNvPr id="29" name="正方形/長方形 28"/>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4" name="直線矢印コネクタ 23"/>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7" name="グループ化 56"/>
          <p:cNvGrpSpPr/>
          <p:nvPr/>
        </p:nvGrpSpPr>
        <p:grpSpPr>
          <a:xfrm>
            <a:off x="1653378" y="2525883"/>
            <a:ext cx="3164685" cy="1223798"/>
            <a:chOff x="650077" y="2208383"/>
            <a:chExt cx="3164685" cy="1223798"/>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208383"/>
              <a:ext cx="3164685" cy="1153938"/>
              <a:chOff x="650077" y="2208383"/>
              <a:chExt cx="3164685" cy="1153938"/>
            </a:xfrm>
          </p:grpSpPr>
          <p:sp>
            <p:nvSpPr>
              <p:cNvPr id="4" name="正方形/長方形 3"/>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0" name="テキスト ボックス 69"/>
          <p:cNvSpPr txBox="1"/>
          <p:nvPr/>
        </p:nvSpPr>
        <p:spPr>
          <a:xfrm>
            <a:off x="7358524" y="49985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8387203" y="1038345"/>
            <a:ext cx="2262158" cy="3432493"/>
            <a:chOff x="6016513" y="657344"/>
            <a:chExt cx="2262158" cy="3432493"/>
          </a:xfrm>
        </p:grpSpPr>
        <p:sp>
          <p:nvSpPr>
            <p:cNvPr id="65" name="テキスト ボックス 64"/>
            <p:cNvSpPr txBox="1"/>
            <p:nvPr/>
          </p:nvSpPr>
          <p:spPr>
            <a:xfrm>
              <a:off x="6016513" y="657344"/>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諧調画像</a:t>
              </a:r>
            </a:p>
          </p:txBody>
        </p:sp>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細かな情報が潰れる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pic>
        <p:nvPicPr>
          <p:cNvPr id="15" name="図 14"/>
          <p:cNvPicPr>
            <a:picLocks noChangeAspect="1"/>
          </p:cNvPicPr>
          <p:nvPr/>
        </p:nvPicPr>
        <p:blipFill>
          <a:blip r:embed="rId4"/>
          <a:stretch>
            <a:fillRect/>
          </a:stretch>
        </p:blipFill>
        <p:spPr>
          <a:xfrm>
            <a:off x="7560714" y="1444256"/>
            <a:ext cx="3903663" cy="2587972"/>
          </a:xfrm>
          <a:prstGeom prst="rect">
            <a:avLst/>
          </a:prstGeom>
        </p:spPr>
      </p:pic>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低い部分を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3" name="テキスト ボックス 52"/>
          <p:cNvSpPr txBox="1"/>
          <p:nvPr/>
        </p:nvSpPr>
        <p:spPr>
          <a:xfrm>
            <a:off x="6845444" y="5056497"/>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1" name="グループ化 60"/>
          <p:cNvGrpSpPr/>
          <p:nvPr/>
        </p:nvGrpSpPr>
        <p:grpSpPr>
          <a:xfrm>
            <a:off x="7608283" y="1103149"/>
            <a:ext cx="2954656" cy="3381151"/>
            <a:chOff x="5657563" y="664236"/>
            <a:chExt cx="2954656" cy="3381151"/>
          </a:xfrm>
        </p:grpSpPr>
        <p:sp>
          <p:nvSpPr>
            <p:cNvPr id="62" name="テキスト ボックス 61"/>
            <p:cNvSpPr txBox="1"/>
            <p:nvPr/>
          </p:nvSpPr>
          <p:spPr>
            <a:xfrm>
              <a:off x="6072676" y="66423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暗い部分が明瞭だが白とび</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41" name="図 40"/>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grpSp>
        <p:nvGrpSpPr>
          <p:cNvPr id="65" name="グループ化 64"/>
          <p:cNvGrpSpPr/>
          <p:nvPr/>
        </p:nvGrpSpPr>
        <p:grpSpPr>
          <a:xfrm>
            <a:off x="1314559" y="1534893"/>
            <a:ext cx="1509463" cy="1660525"/>
            <a:chOff x="311259" y="1217392"/>
            <a:chExt cx="1509463" cy="1660525"/>
          </a:xfrm>
        </p:grpSpPr>
        <p:sp>
          <p:nvSpPr>
            <p:cNvPr id="66" name="正方形/長方形 65"/>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7" name="直線矢印コネクタ 66"/>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1653378" y="2525883"/>
            <a:ext cx="3164685" cy="1223798"/>
            <a:chOff x="650077" y="2208383"/>
            <a:chExt cx="3164685" cy="1223798"/>
          </a:xfrm>
        </p:grpSpPr>
        <p:pic>
          <p:nvPicPr>
            <p:cNvPr id="7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71" name="グループ化 70"/>
            <p:cNvGrpSpPr/>
            <p:nvPr/>
          </p:nvGrpSpPr>
          <p:grpSpPr>
            <a:xfrm>
              <a:off x="650077" y="2208383"/>
              <a:ext cx="3164685" cy="1153938"/>
              <a:chOff x="650077" y="2208383"/>
              <a:chExt cx="3164685" cy="1153938"/>
            </a:xfrm>
          </p:grpSpPr>
          <p:sp>
            <p:nvSpPr>
              <p:cNvPr id="72" name="正方形/長方形 71"/>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73" name="直線矢印コネクタ 72"/>
              <p:cNvCxnSpPr>
                <a:endCxn id="72"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72"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pic>
        <p:nvPicPr>
          <p:cNvPr id="2" name="図 1"/>
          <p:cNvPicPr>
            <a:picLocks noChangeAspect="1"/>
          </p:cNvPicPr>
          <p:nvPr/>
        </p:nvPicPr>
        <p:blipFill>
          <a:blip r:embed="rId4"/>
          <a:stretch>
            <a:fillRect/>
          </a:stretch>
        </p:blipFill>
        <p:spPr>
          <a:xfrm>
            <a:off x="7106218" y="1470094"/>
            <a:ext cx="3977588" cy="2592022"/>
          </a:xfrm>
          <a:prstGeom prst="rect">
            <a:avLst/>
          </a:prstGeom>
        </p:spPr>
      </p:pic>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HDR</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598986"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57874" y="3814098"/>
              <a:ext cx="534032"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96" name="テキスト ボックス 95"/>
          <p:cNvSpPr txBox="1"/>
          <p:nvPr/>
        </p:nvSpPr>
        <p:spPr>
          <a:xfrm>
            <a:off x="8636311" y="87487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a:t>
            </a:r>
            <a:r>
              <a:rPr lang="en-US" altLang="ja-JP" sz="3600" dirty="0">
                <a:latin typeface="游ゴシック" panose="020B0400000000000000" pitchFamily="50" charset="-128"/>
                <a:ea typeface="游ゴシック" panose="020B0400000000000000" pitchFamily="50" charset="-128"/>
              </a:rPr>
              <a:t>HDR</a:t>
            </a:r>
            <a:r>
              <a:rPr lang="ja-JP" altLang="en-US" sz="3600" dirty="0">
                <a:latin typeface="游ゴシック" panose="020B0400000000000000" pitchFamily="50" charset="-128"/>
                <a:ea typeface="游ゴシック" panose="020B0400000000000000" pitchFamily="50" charset="-128"/>
              </a:rPr>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振幅の小さな波を足す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振幅の大きな波を圧縮</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1" name="テキスト ボックス 120"/>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56" name="図 55"/>
          <p:cNvPicPr>
            <a:picLocks noChangeAspect="1"/>
          </p:cNvPicPr>
          <p:nvPr/>
        </p:nvPicPr>
        <p:blipFill rotWithShape="1">
          <a:blip r:embed="rId3"/>
          <a:srcRect l="45808" t="53105" r="42050" b="31853"/>
          <a:stretch/>
        </p:blipFill>
        <p:spPr>
          <a:xfrm>
            <a:off x="2820846" y="1532980"/>
            <a:ext cx="2518390" cy="1689971"/>
          </a:xfrm>
          <a:prstGeom prst="rect">
            <a:avLst/>
          </a:prstGeom>
        </p:spPr>
      </p:pic>
      <p:pic>
        <p:nvPicPr>
          <p:cNvPr id="59" name="図 58"/>
          <p:cNvPicPr>
            <a:picLocks noChangeAspect="1"/>
          </p:cNvPicPr>
          <p:nvPr/>
        </p:nvPicPr>
        <p:blipFill rotWithShape="1">
          <a:blip r:embed="rId3"/>
          <a:srcRect l="33651" t="19634" r="5715" b="6667"/>
          <a:stretch/>
        </p:blipFill>
        <p:spPr>
          <a:xfrm>
            <a:off x="942501" y="1745524"/>
            <a:ext cx="1807573" cy="1190064"/>
          </a:xfrm>
          <a:prstGeom prst="rect">
            <a:avLst/>
          </a:prstGeom>
        </p:spPr>
      </p:pic>
      <p:grpSp>
        <p:nvGrpSpPr>
          <p:cNvPr id="60" name="グループ化 59"/>
          <p:cNvGrpSpPr/>
          <p:nvPr/>
        </p:nvGrpSpPr>
        <p:grpSpPr>
          <a:xfrm>
            <a:off x="1314559" y="1534893"/>
            <a:ext cx="1509463" cy="1660525"/>
            <a:chOff x="311259" y="1217392"/>
            <a:chExt cx="1509463" cy="1660525"/>
          </a:xfrm>
        </p:grpSpPr>
        <p:sp>
          <p:nvSpPr>
            <p:cNvPr id="61" name="正方形/長方形 60"/>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2" name="直線矢印コネクタ 61"/>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pic>
        <p:nvPicPr>
          <p:cNvPr id="7" name="図 6"/>
          <p:cNvPicPr>
            <a:picLocks noChangeAspect="1"/>
          </p:cNvPicPr>
          <p:nvPr/>
        </p:nvPicPr>
        <p:blipFill>
          <a:blip r:embed="rId4"/>
          <a:stretch>
            <a:fillRect/>
          </a:stretch>
        </p:blipFill>
        <p:spPr>
          <a:xfrm>
            <a:off x="7759596" y="1236959"/>
            <a:ext cx="3911704" cy="2597643"/>
          </a:xfrm>
          <a:prstGeom prst="rect">
            <a:avLst/>
          </a:prstGeom>
        </p:spPr>
      </p:pic>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latin typeface="游ゴシック" panose="020B0400000000000000" pitchFamily="50" charset="-128"/>
                <a:ea typeface="游ゴシック" panose="020B0400000000000000" pitchFamily="50" charset="-128"/>
              </a:rPr>
              <a:t>CT</a:t>
            </a:r>
            <a:r>
              <a:rPr lang="ja-JP" altLang="en-US" sz="2400" b="1" dirty="0">
                <a:latin typeface="游ゴシック" panose="020B0400000000000000" pitchFamily="50" charset="-128"/>
                <a:ea typeface="游ゴシック" panose="020B0400000000000000" pitchFamily="50" charset="-128"/>
              </a:rPr>
              <a:t>画像</a:t>
            </a:r>
            <a:endParaRPr lang="en-US" altLang="ja-JP" sz="2400" b="1"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階調数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12 –     16 [bit]</a:t>
            </a: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レンジ</a:t>
            </a:r>
            <a:r>
              <a:rPr lang="en-US" altLang="ja-JP" sz="2000" dirty="0">
                <a:latin typeface="游ゴシック" panose="020B0400000000000000" pitchFamily="50" charset="-128"/>
                <a:ea typeface="游ゴシック" panose="020B0400000000000000" pitchFamily="50" charset="-128"/>
              </a:rPr>
              <a:t>	:-1000 – 1500 [HU]</a:t>
            </a:r>
          </a:p>
          <a:p>
            <a:pPr marL="0" indent="0">
              <a:spcBef>
                <a:spcPts val="0"/>
              </a:spcBef>
              <a:buNone/>
            </a:pP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トーンマッピングの必要有</a:t>
            </a:r>
            <a:endParaRPr lang="en-US" altLang="ja-JP" sz="2200" dirty="0">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飯沼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線イメージング</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2001]</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線吸収率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HU (Hounsfield unit) </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4936387" y="1144072"/>
              <a:ext cx="78899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 </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正方形/長方形 55"/>
            <p:cNvSpPr/>
            <p:nvPr/>
          </p:nvSpPr>
          <p:spPr>
            <a:xfrm>
              <a:off x="5779349" y="1144072"/>
              <a:ext cx="298480"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正方形/長方形 56"/>
            <p:cNvSpPr/>
            <p:nvPr/>
          </p:nvSpPr>
          <p:spPr>
            <a:xfrm>
              <a:off x="6446099"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正方形/長方形 57"/>
            <p:cNvSpPr/>
            <p:nvPr/>
          </p:nvSpPr>
          <p:spPr>
            <a:xfrm>
              <a:off x="7446224"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臓器</a:t>
              </a:r>
            </a:p>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金属</a:t>
              </a:r>
            </a:p>
          </p:txBody>
        </p:sp>
      </p:grpSp>
      <p:grpSp>
        <p:nvGrpSpPr>
          <p:cNvPr id="20" name="グループ化 19"/>
          <p:cNvGrpSpPr/>
          <p:nvPr/>
        </p:nvGrpSpPr>
        <p:grpSpPr>
          <a:xfrm>
            <a:off x="1536134" y="3874375"/>
            <a:ext cx="3157943" cy="2591432"/>
            <a:chOff x="-63032" y="3606634"/>
            <a:chExt cx="3309280" cy="2715632"/>
          </a:xfrm>
        </p:grpSpPr>
        <p:sp>
          <p:nvSpPr>
            <p:cNvPr id="69" name="正方形/長方形 68"/>
            <p:cNvSpPr/>
            <p:nvPr/>
          </p:nvSpPr>
          <p:spPr>
            <a:xfrm>
              <a:off x="452781" y="5967486"/>
              <a:ext cx="2325212" cy="354780"/>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min:-2000   max:2000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63032" y="3606634"/>
              <a:ext cx="83688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-1024</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4" name="正方形/長方形 73"/>
            <p:cNvSpPr/>
            <p:nvPr/>
          </p:nvSpPr>
          <p:spPr>
            <a:xfrm>
              <a:off x="2515189" y="3606634"/>
              <a:ext cx="73105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1737</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正方形/長方形 74"/>
            <p:cNvSpPr/>
            <p:nvPr/>
          </p:nvSpPr>
          <p:spPr>
            <a:xfrm>
              <a:off x="1120063" y="3606634"/>
              <a:ext cx="327901"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8" name="正方形/長方形 77"/>
          <p:cNvSpPr/>
          <p:nvPr/>
        </p:nvSpPr>
        <p:spPr>
          <a:xfrm>
            <a:off x="4739536" y="3451545"/>
            <a:ext cx="2512867"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 -1200.0   Max: 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-600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中心</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1200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幅</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a:t>
            </a:r>
            <a:endPar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縦隔</a:t>
            </a:r>
            <a:endPar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88" name="正方形/長方形 87"/>
          <p:cNvSpPr/>
          <p:nvPr/>
        </p:nvSpPr>
        <p:spPr>
          <a:xfrm>
            <a:off x="7693811" y="3451545"/>
            <a:ext cx="2306081"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-110.0   Max: 190.0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40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300</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a:latin typeface="游ゴシック" panose="020B0400000000000000" pitchFamily="50" charset="-128"/>
                <a:ea typeface="游ゴシック" panose="020B0400000000000000" pitchFamily="50" charset="-128"/>
                <a:cs typeface="メイリオ" panose="020B0604030504040204" pitchFamily="50" charset="-128"/>
              </a:rPr>
              <a:t>画像は理化学研究所生体力学シミュレーションチームより</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 MRI </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画像の出典（上）</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[F. Edward Boas, “High dynamic range images in radiology 2007”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hlinkClick r:id="rId2"/>
              </a:rPr>
              <a:t>www.stanford.edu/~boas/science/pub_list.html</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画像の出典（下）</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[Park et al. “Evaluating Tone Mapping Algorithms for Rendering Non-Pictorial (Scientiﬁc) High-Dynamic-Range Images”, JVCIR 2007. ]</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非線形トーンマッピング</a:t>
            </a:r>
            <a:endPar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MRI</a:t>
            </a:r>
          </a:p>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 </a:t>
            </a:r>
            <a:r>
              <a:rPr kumimoji="1" lang="en-US" altLang="ja-JP"/>
              <a:t>: HDRI</a:t>
            </a:r>
            <a:r>
              <a:rPr kumimoji="1" lang="ja-JP" altLang="en-US" dirty="0"/>
              <a:t>合成</a:t>
            </a:r>
          </a:p>
        </p:txBody>
      </p:sp>
      <p:sp>
        <p:nvSpPr>
          <p:cNvPr id="3" name="コンテンツ プレースホルダー 2"/>
          <p:cNvSpPr>
            <a:spLocks noGrp="1"/>
          </p:cNvSpPr>
          <p:nvPr>
            <p:ph idx="1"/>
          </p:nvPr>
        </p:nvSpPr>
        <p:spPr>
          <a:xfrm>
            <a:off x="278781" y="5266749"/>
            <a:ext cx="11708780" cy="1373802"/>
          </a:xfrm>
        </p:spPr>
        <p:txBody>
          <a:bodyPr>
            <a:normAutofit/>
          </a:bodyPr>
          <a:lstStyle/>
          <a:p>
            <a:r>
              <a:rPr kumimoji="1" lang="ja-JP" altLang="en-US" sz="2400" dirty="0"/>
              <a:t>ダイナミックレンジの広い（黒つぶれ白とびのない）写真を取得する方法</a:t>
            </a:r>
            <a:endParaRPr kumimoji="1" lang="en-US" altLang="ja-JP" sz="2400" dirty="0"/>
          </a:p>
          <a:p>
            <a:pPr lvl="1"/>
            <a:r>
              <a:rPr kumimoji="1" lang="ja-JP" altLang="en-US" sz="2000" dirty="0"/>
              <a:t>露光の異なる写真から合成できる</a:t>
            </a:r>
            <a:endParaRPr kumimoji="1" lang="en-US" altLang="ja-JP" sz="2000" dirty="0"/>
          </a:p>
          <a:p>
            <a:r>
              <a:rPr lang="ja-JP" altLang="en-US" sz="2400" dirty="0"/>
              <a:t>トーンマッピング </a:t>
            </a:r>
            <a:r>
              <a:rPr lang="en-US" altLang="ja-JP" sz="2400" dirty="0"/>
              <a:t>: </a:t>
            </a:r>
            <a:r>
              <a:rPr lang="ja-JP" altLang="en-US" sz="2400" dirty="0"/>
              <a:t>表示用に</a:t>
            </a:r>
            <a:r>
              <a:rPr lang="en-US" altLang="ja-JP" sz="2400" dirty="0"/>
              <a:t>HDRI</a:t>
            </a:r>
            <a:r>
              <a:rPr lang="ja-JP" altLang="en-US" sz="2400" dirty="0"/>
              <a:t>の階調数を落とす処理のこと</a:t>
            </a:r>
            <a:endParaRPr lang="en-US" altLang="ja-JP" sz="2400" dirty="0"/>
          </a:p>
        </p:txBody>
      </p:sp>
      <p:grpSp>
        <p:nvGrpSpPr>
          <p:cNvPr id="4" name="グループ化 3"/>
          <p:cNvGrpSpPr/>
          <p:nvPr/>
        </p:nvGrpSpPr>
        <p:grpSpPr>
          <a:xfrm>
            <a:off x="1534855" y="2565560"/>
            <a:ext cx="3180366" cy="2115773"/>
            <a:chOff x="776431" y="4532204"/>
            <a:chExt cx="2807418" cy="1867666"/>
          </a:xfrm>
        </p:grpSpPr>
        <p:sp>
          <p:nvSpPr>
            <p:cNvPr id="5" name="テキスト ボックス 4"/>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テキスト ボックス 5"/>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1" name="グループ化 10"/>
          <p:cNvGrpSpPr/>
          <p:nvPr/>
        </p:nvGrpSpPr>
        <p:grpSpPr>
          <a:xfrm>
            <a:off x="1280115" y="1317977"/>
            <a:ext cx="3717351" cy="2910074"/>
            <a:chOff x="-23655618" y="-7446020"/>
            <a:chExt cx="21105596" cy="16522205"/>
          </a:xfrm>
        </p:grpSpPr>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6"/>
          <a:stretch>
            <a:fillRect/>
          </a:stretch>
        </p:blipFill>
        <p:spPr>
          <a:xfrm>
            <a:off x="6729159" y="1273761"/>
            <a:ext cx="3568444" cy="530122"/>
          </a:xfrm>
          <a:prstGeom prst="rect">
            <a:avLst/>
          </a:prstGeom>
        </p:spPr>
      </p:pic>
      <p:pic>
        <p:nvPicPr>
          <p:cNvPr id="17" name="図 16"/>
          <p:cNvPicPr>
            <a:picLocks noChangeAspect="1"/>
          </p:cNvPicPr>
          <p:nvPr/>
        </p:nvPicPr>
        <p:blipFill rotWithShape="1">
          <a:blip r:embed="rId7"/>
          <a:srcRect l="33651" t="19634" r="5715" b="6667"/>
          <a:stretch/>
        </p:blipFill>
        <p:spPr>
          <a:xfrm>
            <a:off x="6729159" y="1921929"/>
            <a:ext cx="3568444" cy="2349381"/>
          </a:xfrm>
          <a:prstGeom prst="rect">
            <a:avLst/>
          </a:prstGeom>
        </p:spPr>
      </p:pic>
    </p:spTree>
    <p:extLst>
      <p:ext uri="{BB962C8B-B14F-4D97-AF65-F5344CB8AC3E}">
        <p14:creationId xmlns:p14="http://schemas.microsoft.com/office/powerpoint/2010/main" val="291217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74886" y="290126"/>
            <a:ext cx="10613798" cy="6409931"/>
          </a:xfrm>
        </p:spPr>
        <p:txBody>
          <a:bodyPr>
            <a:normAutofit/>
          </a:bodyPr>
          <a:lstStyle/>
          <a:p>
            <a:pPr marL="0" indent="0">
              <a:buNone/>
            </a:pPr>
            <a:r>
              <a:rPr lang="ja-JP" altLang="en-US" sz="2400" b="1" strike="sngStrike" dirty="0">
                <a:latin typeface="游ゴシック" panose="020B0400000000000000" pitchFamily="50" charset="-128"/>
                <a:ea typeface="游ゴシック" panose="020B0400000000000000" pitchFamily="50" charset="-128"/>
              </a:rPr>
              <a:t>◯講義資料 </a:t>
            </a:r>
            <a:r>
              <a:rPr lang="en-US" altLang="ja-JP" sz="2400" b="1" strike="sngStrike" dirty="0">
                <a:latin typeface="游ゴシック" panose="020B0400000000000000" pitchFamily="50" charset="-128"/>
                <a:ea typeface="游ゴシック" panose="020B0400000000000000" pitchFamily="50" charset="-128"/>
              </a:rPr>
              <a:t>:</a:t>
            </a:r>
            <a:r>
              <a:rPr lang="ja-JP" altLang="en-US" sz="2400" b="1" strike="sngStrike" dirty="0">
                <a:latin typeface="游ゴシック" panose="020B0400000000000000" pitchFamily="50" charset="-128"/>
                <a:ea typeface="游ゴシック" panose="020B0400000000000000" pitchFamily="50" charset="-128"/>
              </a:rPr>
              <a:t> </a:t>
            </a:r>
            <a:endParaRPr lang="en-US" altLang="ja-JP" sz="2400" b="1" strike="sngStrike" dirty="0">
              <a:latin typeface="游ゴシック" panose="020B0400000000000000" pitchFamily="50" charset="-128"/>
              <a:ea typeface="游ゴシック" panose="020B0400000000000000" pitchFamily="50" charset="-128"/>
            </a:endParaRPr>
          </a:p>
          <a:p>
            <a:pPr marL="0" indent="0">
              <a:buNone/>
            </a:pPr>
            <a:r>
              <a:rPr lang="ja-JP" altLang="en-US" sz="1800" strike="sngStrike" dirty="0">
                <a:latin typeface="游ゴシック" panose="020B0400000000000000" pitchFamily="50" charset="-128"/>
                <a:ea typeface="游ゴシック" panose="020B0400000000000000" pitchFamily="50" charset="-128"/>
              </a:rPr>
              <a:t>講義</a:t>
            </a:r>
            <a:r>
              <a:rPr kumimoji="1" lang="ja-JP" altLang="en-US" sz="1800" strike="sngStrike" dirty="0">
                <a:latin typeface="游ゴシック" panose="020B0400000000000000" pitchFamily="50" charset="-128"/>
                <a:ea typeface="游ゴシック" panose="020B0400000000000000" pitchFamily="50" charset="-128"/>
              </a:rPr>
              <a:t>資料・ソースコードは可能な限り</a:t>
            </a:r>
            <a:r>
              <a:rPr kumimoji="1" lang="en-US" altLang="ja-JP" sz="1800" strike="sngStrike" dirty="0">
                <a:latin typeface="游ゴシック" panose="020B0400000000000000" pitchFamily="50" charset="-128"/>
                <a:ea typeface="游ゴシック" panose="020B0400000000000000" pitchFamily="50" charset="-128"/>
              </a:rPr>
              <a:t>Web</a:t>
            </a:r>
            <a:r>
              <a:rPr kumimoji="1" lang="ja-JP" altLang="en-US" sz="1800" strike="sngStrike" dirty="0">
                <a:latin typeface="游ゴシック" panose="020B0400000000000000" pitchFamily="50" charset="-128"/>
                <a:ea typeface="游ゴシック" panose="020B0400000000000000" pitchFamily="50" charset="-128"/>
              </a:rPr>
              <a:t>上に公開します．以下の</a:t>
            </a:r>
            <a:r>
              <a:rPr kumimoji="1" lang="en-US" altLang="ja-JP" sz="1800" strike="sngStrike" dirty="0">
                <a:latin typeface="游ゴシック" panose="020B0400000000000000" pitchFamily="50" charset="-128"/>
                <a:ea typeface="游ゴシック" panose="020B0400000000000000" pitchFamily="50" charset="-128"/>
              </a:rPr>
              <a:t>URL</a:t>
            </a:r>
            <a:r>
              <a:rPr lang="ja-JP" altLang="en-US" sz="1800" strike="sngStrike" dirty="0">
                <a:latin typeface="游ゴシック" panose="020B0400000000000000" pitchFamily="50" charset="-128"/>
                <a:ea typeface="游ゴシック" panose="020B0400000000000000" pitchFamily="50" charset="-128"/>
              </a:rPr>
              <a:t>を参考にしてください．</a:t>
            </a:r>
            <a:r>
              <a:rPr lang="en-US" altLang="ja-JP" sz="1800" strike="sngStrike" dirty="0">
                <a:latin typeface="游ゴシック" panose="020B0400000000000000" pitchFamily="50" charset="-128"/>
                <a:ea typeface="游ゴシック" panose="020B0400000000000000" pitchFamily="50" charset="-128"/>
                <a:hlinkClick r:id="rId2"/>
              </a:rPr>
              <a:t>takashiijiri.com/classes</a:t>
            </a:r>
            <a:endParaRPr lang="en-US" altLang="ja-JP" sz="1800" strike="sngStrike" dirty="0">
              <a:latin typeface="游ゴシック" panose="020B0400000000000000" pitchFamily="50" charset="-128"/>
              <a:ea typeface="游ゴシック" panose="020B0400000000000000" pitchFamily="50" charset="-128"/>
            </a:endParaRPr>
          </a:p>
          <a:p>
            <a:pPr marL="0" indent="0">
              <a:buNone/>
            </a:pPr>
            <a:endParaRPr lang="en-US" altLang="ja-JP" sz="1800" strike="sngStrike" dirty="0">
              <a:latin typeface="游ゴシック" panose="020B0400000000000000" pitchFamily="50" charset="-128"/>
              <a:ea typeface="游ゴシック" panose="020B0400000000000000" pitchFamily="50" charset="-128"/>
            </a:endParaRPr>
          </a:p>
          <a:p>
            <a:pPr marL="0" indent="0">
              <a:buNone/>
            </a:pPr>
            <a:r>
              <a:rPr lang="ja-JP" altLang="en-US" sz="2400" b="1" strike="sngStrike" dirty="0">
                <a:latin typeface="游ゴシック" panose="020B0400000000000000" pitchFamily="50" charset="-128"/>
                <a:ea typeface="游ゴシック" panose="020B0400000000000000" pitchFamily="50" charset="-128"/>
              </a:rPr>
              <a:t>◯</a:t>
            </a:r>
            <a:r>
              <a:rPr kumimoji="1" lang="ja-JP" altLang="en-US" sz="2400" b="1" strike="sngStrike" dirty="0">
                <a:latin typeface="游ゴシック" panose="020B0400000000000000" pitchFamily="50" charset="-128"/>
                <a:ea typeface="游ゴシック" panose="020B0400000000000000" pitchFamily="50" charset="-128"/>
              </a:rPr>
              <a:t>質問など </a:t>
            </a:r>
            <a:r>
              <a:rPr kumimoji="1" lang="en-US" altLang="ja-JP" sz="2400" b="1" strike="sngStrike" dirty="0">
                <a:latin typeface="游ゴシック" panose="020B0400000000000000" pitchFamily="50" charset="-128"/>
                <a:ea typeface="游ゴシック" panose="020B0400000000000000" pitchFamily="50" charset="-128"/>
              </a:rPr>
              <a:t>: </a:t>
            </a:r>
          </a:p>
          <a:p>
            <a:pPr marL="0" indent="0">
              <a:buNone/>
            </a:pPr>
            <a:r>
              <a:rPr kumimoji="1" lang="ja-JP" altLang="en-US" sz="1800" strike="sngStrike" dirty="0">
                <a:latin typeface="游ゴシック" panose="020B0400000000000000" pitchFamily="50" charset="-128"/>
                <a:ea typeface="游ゴシック" panose="020B0400000000000000" pitchFamily="50" charset="-128"/>
              </a:rPr>
              <a:t>講義に関する質問があれば，講義後またはメールにてご連絡ください．</a:t>
            </a:r>
            <a:endParaRPr kumimoji="1" lang="en-US" altLang="ja-JP" sz="1800" strike="sngStrike" dirty="0">
              <a:latin typeface="游ゴシック" panose="020B0400000000000000" pitchFamily="50" charset="-128"/>
              <a:ea typeface="游ゴシック" panose="020B0400000000000000" pitchFamily="50" charset="-128"/>
            </a:endParaRPr>
          </a:p>
          <a:p>
            <a:pPr marL="0" indent="0">
              <a:buNone/>
            </a:pPr>
            <a:r>
              <a:rPr lang="ja-JP" altLang="en-US" sz="1800" strike="sngStrike" dirty="0">
                <a:latin typeface="游ゴシック" panose="020B0400000000000000" pitchFamily="50" charset="-128"/>
                <a:ea typeface="游ゴシック" panose="020B0400000000000000" pitchFamily="50" charset="-128"/>
              </a:rPr>
              <a:t>オフィスアワーは金曜日</a:t>
            </a:r>
            <a:r>
              <a:rPr lang="en-US" altLang="ja-JP" sz="1800" strike="sngStrike" dirty="0">
                <a:latin typeface="游ゴシック" panose="020B0400000000000000" pitchFamily="50" charset="-128"/>
                <a:ea typeface="游ゴシック" panose="020B0400000000000000" pitchFamily="50" charset="-128"/>
              </a:rPr>
              <a:t>3</a:t>
            </a:r>
            <a:r>
              <a:rPr lang="ja-JP" altLang="en-US" sz="1800" strike="sngStrike" dirty="0">
                <a:latin typeface="游ゴシック" panose="020B0400000000000000" pitchFamily="50" charset="-128"/>
                <a:ea typeface="游ゴシック" panose="020B0400000000000000" pitchFamily="50" charset="-128"/>
              </a:rPr>
              <a:t>限．</a:t>
            </a:r>
            <a:endParaRPr lang="en-US" altLang="ja-JP" sz="1800" strike="sngStrike" dirty="0">
              <a:latin typeface="游ゴシック" panose="020B0400000000000000" pitchFamily="50" charset="-128"/>
              <a:ea typeface="游ゴシック" panose="020B0400000000000000" pitchFamily="50" charset="-128"/>
            </a:endParaRPr>
          </a:p>
          <a:p>
            <a:pPr marL="0" indent="0">
              <a:buNone/>
            </a:pPr>
            <a:r>
              <a:rPr lang="en-US" altLang="ja-JP" sz="1800" strike="sngStrike" dirty="0">
                <a:latin typeface="游ゴシック" panose="020B0400000000000000" pitchFamily="50" charset="-128"/>
                <a:ea typeface="游ゴシック" panose="020B0400000000000000" pitchFamily="50" charset="-128"/>
              </a:rPr>
              <a:t>takashi.ijiri80 </a:t>
            </a:r>
            <a:r>
              <a:rPr lang="en-US" altLang="ja-JP" sz="1800" strike="sngStrike" dirty="0" err="1">
                <a:latin typeface="游ゴシック" panose="020B0400000000000000" pitchFamily="50" charset="-128"/>
                <a:ea typeface="游ゴシック" panose="020B0400000000000000" pitchFamily="50" charset="-128"/>
              </a:rPr>
              <a:t>AtMark</a:t>
            </a:r>
            <a:r>
              <a:rPr lang="en-US" altLang="ja-JP" sz="1800" strike="sngStrike" dirty="0">
                <a:latin typeface="游ゴシック" panose="020B0400000000000000" pitchFamily="50" charset="-128"/>
                <a:ea typeface="游ゴシック" panose="020B0400000000000000" pitchFamily="50" charset="-128"/>
              </a:rPr>
              <a:t> gmail.com</a:t>
            </a:r>
          </a:p>
          <a:p>
            <a:pPr marL="0" indent="0">
              <a:buNone/>
            </a:pPr>
            <a:endParaRPr lang="en-US" altLang="ja-JP" sz="1800" strike="sngStrike"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strike="sngStrike" dirty="0">
                <a:latin typeface="游ゴシック" panose="020B0400000000000000" pitchFamily="50" charset="-128"/>
                <a:ea typeface="游ゴシック" panose="020B0400000000000000" pitchFamily="50" charset="-128"/>
              </a:rPr>
              <a:t>○受講上の注意：</a:t>
            </a:r>
            <a:endParaRPr lang="en-US" altLang="ja-JP" sz="2400" b="1" strike="sngStrike"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strike="sngStrike" dirty="0">
                <a:latin typeface="游ゴシック" panose="020B0400000000000000" pitchFamily="50" charset="-128"/>
                <a:ea typeface="游ゴシック" panose="020B0400000000000000" pitchFamily="50" charset="-128"/>
              </a:rPr>
              <a:t>講義中・講義後の質問は歓迎します．（すぐに答えられない場合は私の宿題になります．）</a:t>
            </a:r>
            <a:endParaRPr lang="en-US" altLang="ja-JP" sz="1800" strike="sngStrike"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strike="sngStrike" dirty="0">
                <a:latin typeface="游ゴシック" panose="020B0400000000000000" pitchFamily="50" charset="-128"/>
                <a:ea typeface="游ゴシック" panose="020B0400000000000000" pitchFamily="50" charset="-128"/>
              </a:rPr>
              <a:t>講義中の飲食は，飲み物とあめガム程度まで許可します．</a:t>
            </a:r>
            <a:endParaRPr lang="en-US" altLang="ja-JP" sz="1800" strike="sngStrike"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strike="sngStrike" dirty="0">
                <a:latin typeface="游ゴシック" panose="020B0400000000000000" pitchFamily="50" charset="-128"/>
                <a:ea typeface="游ゴシック" panose="020B0400000000000000" pitchFamily="50" charset="-128"/>
              </a:rPr>
              <a:t>講義資料閲覧や</a:t>
            </a:r>
            <a:r>
              <a:rPr lang="en-US" altLang="ja-JP" sz="1800" strike="sngStrike" dirty="0">
                <a:latin typeface="游ゴシック" panose="020B0400000000000000" pitchFamily="50" charset="-128"/>
                <a:ea typeface="游ゴシック" panose="020B0400000000000000" pitchFamily="50" charset="-128"/>
              </a:rPr>
              <a:t>LSM</a:t>
            </a:r>
            <a:r>
              <a:rPr lang="ja-JP" altLang="en-US" sz="1800" strike="sngStrike" dirty="0">
                <a:latin typeface="游ゴシック" panose="020B0400000000000000" pitchFamily="50" charset="-128"/>
                <a:ea typeface="游ゴシック" panose="020B0400000000000000" pitchFamily="50" charset="-128"/>
              </a:rPr>
              <a:t>利用のためのラップトップ・スマホの利用を許可します．</a:t>
            </a:r>
            <a:endParaRPr lang="en-US" altLang="ja-JP" sz="1800" strike="sngStrike"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strike="sngStrike" dirty="0">
                <a:latin typeface="游ゴシック" panose="020B0400000000000000" pitchFamily="50" charset="-128"/>
                <a:ea typeface="游ゴシック" panose="020B0400000000000000" pitchFamily="50" charset="-128"/>
              </a:rPr>
              <a:t>講義中の私語は周囲の迷惑になるため控えてください，必要な場合はオンラインで行なってください．（本学講義において私語で困ったことはないのですが、一応）</a:t>
            </a:r>
            <a:endParaRPr lang="en-US" altLang="ja-JP" sz="1800" strike="sngStrike"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5553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041"/>
            <a:ext cx="12192000" cy="8072438"/>
          </a:xfrm>
          <a:prstGeom prst="rect">
            <a:avLst/>
          </a:prstGeom>
        </p:spPr>
      </p:pic>
      <p:sp>
        <p:nvSpPr>
          <p:cNvPr id="4" name="テキスト ボックス 3"/>
          <p:cNvSpPr txBox="1"/>
          <p:nvPr/>
        </p:nvSpPr>
        <p:spPr>
          <a:xfrm>
            <a:off x="7444713" y="0"/>
            <a:ext cx="4570482" cy="646331"/>
          </a:xfrm>
          <a:prstGeom prst="rect">
            <a:avLst/>
          </a:prstGeom>
          <a:noFill/>
        </p:spPr>
        <p:txBody>
          <a:bodyPr wrap="none" rtlCol="0">
            <a:spAutoFit/>
          </a:bodyPr>
          <a:lstStyle/>
          <a:p>
            <a:pPr algn="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豊洲キャンパスから撮影したスカイツリー</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HRDI</a:t>
            </a: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合成結果</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a:t>HDRI</a:t>
            </a:r>
            <a:r>
              <a:rPr kumimoji="1" lang="ja-JP" altLang="en-US" sz="2400" dirty="0"/>
              <a:t>合成の補足資料</a:t>
            </a:r>
            <a:r>
              <a:rPr kumimoji="1" lang="en-US" altLang="ja-JP" sz="2400" dirty="0"/>
              <a:t/>
            </a:r>
            <a:br>
              <a:rPr kumimoji="1" lang="en-US" altLang="ja-JP" sz="2400" dirty="0"/>
            </a:br>
            <a:r>
              <a:rPr lang="ja-JP" altLang="en-US" sz="2400" dirty="0"/>
              <a:t>講義内では取り扱わない予定</a:t>
            </a:r>
            <a:r>
              <a:rPr lang="en-US" altLang="ja-JP" sz="2400" dirty="0"/>
              <a:t/>
            </a:r>
            <a:br>
              <a:rPr lang="en-US" altLang="ja-JP" sz="2400" dirty="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(3/4)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も未知</a:t>
                </a: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として各画素のプロットをしたものが右図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各画素に対する曲線を右方向に動かして（各画素に対する輝度値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全画素のなすプロットが一本の曲線に乗るように 横軸方向に平行移動 （輝度値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a:blip r:embed="rId15"/>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328246"/>
            <a:ext cx="11094230" cy="6236677"/>
          </a:xfrm>
        </p:spPr>
        <p:txBody>
          <a:bodyPr>
            <a:normAutofit/>
          </a:bodyPr>
          <a:lstStyle/>
          <a:p>
            <a:pPr marL="0" indent="0">
              <a:buNone/>
            </a:pPr>
            <a:r>
              <a:rPr lang="ja-JP" altLang="en-US" sz="2400" b="1" dirty="0"/>
              <a:t>◯講義資料 </a:t>
            </a:r>
            <a:r>
              <a:rPr lang="en-US" altLang="ja-JP" sz="2400" b="1" dirty="0"/>
              <a:t>:</a:t>
            </a:r>
            <a:r>
              <a:rPr lang="ja-JP" altLang="en-US" sz="2400" b="1" dirty="0"/>
              <a:t> </a:t>
            </a:r>
            <a:endParaRPr lang="en-US" altLang="ja-JP" sz="2400" b="1" dirty="0"/>
          </a:p>
          <a:p>
            <a:pPr marL="0" indent="0">
              <a:buNone/>
            </a:pPr>
            <a:r>
              <a:rPr kumimoji="1" lang="ja-JP" altLang="en-US" sz="1800" dirty="0"/>
              <a:t>講義で利用する資料・ソースコードは可能な限り</a:t>
            </a:r>
            <a:r>
              <a:rPr kumimoji="1" lang="en-US" altLang="ja-JP" sz="1800" dirty="0"/>
              <a:t>Web</a:t>
            </a:r>
            <a:r>
              <a:rPr kumimoji="1" lang="ja-JP" altLang="en-US" sz="1800" dirty="0"/>
              <a:t>上に公開します．</a:t>
            </a:r>
            <a:endParaRPr kumimoji="1" lang="en-US" altLang="ja-JP" sz="1800" dirty="0"/>
          </a:p>
          <a:p>
            <a:pPr marL="0" indent="0">
              <a:buNone/>
            </a:pPr>
            <a:r>
              <a:rPr kumimoji="1" lang="ja-JP" altLang="en-US" sz="1800" dirty="0"/>
              <a:t>以下の</a:t>
            </a:r>
            <a:r>
              <a:rPr kumimoji="1" lang="en-US" altLang="ja-JP" sz="1800" dirty="0"/>
              <a:t>URL</a:t>
            </a:r>
            <a:r>
              <a:rPr lang="ja-JP" altLang="en-US" sz="1800" dirty="0"/>
              <a:t>を参考にしてください．</a:t>
            </a:r>
            <a:endParaRPr lang="en-US" altLang="ja-JP" sz="1800" dirty="0"/>
          </a:p>
          <a:p>
            <a:pPr marL="0" indent="0">
              <a:buNone/>
            </a:pPr>
            <a:r>
              <a:rPr lang="en-US" altLang="ja-JP" sz="1800" dirty="0"/>
              <a:t>URL : </a:t>
            </a:r>
            <a:r>
              <a:rPr lang="en-US" altLang="ja-JP" sz="1800" dirty="0">
                <a:hlinkClick r:id="rId2"/>
              </a:rPr>
              <a:t>takashiijiri.com/classes</a:t>
            </a:r>
            <a:endParaRPr lang="en-US" altLang="ja-JP" sz="1800" dirty="0"/>
          </a:p>
          <a:p>
            <a:pPr marL="0" indent="0">
              <a:buNone/>
            </a:pPr>
            <a:endParaRPr lang="en-US" altLang="ja-JP" sz="1800" dirty="0"/>
          </a:p>
          <a:p>
            <a:pPr marL="0" indent="0">
              <a:buNone/>
            </a:pPr>
            <a:r>
              <a:rPr lang="ja-JP" altLang="en-US" sz="2400" b="1" dirty="0"/>
              <a:t>◯実施方法 </a:t>
            </a:r>
            <a:r>
              <a:rPr lang="en-US" altLang="ja-JP" sz="2400" b="1" dirty="0"/>
              <a:t>: </a:t>
            </a:r>
          </a:p>
          <a:p>
            <a:pPr marL="0" indent="0">
              <a:lnSpc>
                <a:spcPct val="100000"/>
              </a:lnSpc>
              <a:spcBef>
                <a:spcPts val="600"/>
              </a:spcBef>
              <a:buNone/>
            </a:pPr>
            <a:r>
              <a:rPr lang="ja-JP" altLang="en-US" sz="1800" dirty="0">
                <a:solidFill>
                  <a:srgbClr val="FF0000"/>
                </a:solidFill>
              </a:rPr>
              <a:t>本年度の講義は，反転授業形式（事前動画 </a:t>
            </a:r>
            <a:r>
              <a:rPr lang="en-US" altLang="ja-JP" sz="1800" dirty="0">
                <a:solidFill>
                  <a:srgbClr val="FF0000"/>
                </a:solidFill>
              </a:rPr>
              <a:t>+ </a:t>
            </a:r>
            <a:r>
              <a:rPr lang="ja-JP" altLang="en-US" sz="1800" dirty="0">
                <a:solidFill>
                  <a:srgbClr val="FF0000"/>
                </a:solidFill>
              </a:rPr>
              <a:t>当日解説）にて実施します．</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大学のストリーミングサービス上に動画をアップロードし</a:t>
            </a:r>
            <a:r>
              <a:rPr lang="en-US" altLang="ja-JP" sz="1800" dirty="0" err="1">
                <a:solidFill>
                  <a:srgbClr val="FF0000"/>
                </a:solidFill>
              </a:rPr>
              <a:t>scomb</a:t>
            </a:r>
            <a:r>
              <a:rPr lang="ja-JP" altLang="en-US" sz="1800" dirty="0">
                <a:solidFill>
                  <a:srgbClr val="FF0000"/>
                </a:solidFill>
              </a:rPr>
              <a:t>より</a:t>
            </a:r>
            <a:r>
              <a:rPr lang="en-US" altLang="ja-JP" sz="1800" dirty="0">
                <a:solidFill>
                  <a:srgbClr val="FF0000"/>
                </a:solidFill>
              </a:rPr>
              <a:t>URL</a:t>
            </a:r>
            <a:r>
              <a:rPr lang="ja-JP" altLang="en-US" sz="1800" dirty="0">
                <a:solidFill>
                  <a:srgbClr val="FF0000"/>
                </a:solidFill>
              </a:rPr>
              <a:t>を通知します．</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好きなタイミングで動画を視聴し、関連する小テストに解答してください</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小テストの締め切りは，実際の講義直前までとします．</a:t>
            </a:r>
            <a:endParaRPr lang="en-US" altLang="ja-JP" sz="1800" dirty="0">
              <a:solidFill>
                <a:srgbClr val="FF0000"/>
              </a:solidFill>
            </a:endParaRPr>
          </a:p>
          <a:p>
            <a:pPr marL="0" indent="0">
              <a:lnSpc>
                <a:spcPct val="100000"/>
              </a:lnSpc>
              <a:spcBef>
                <a:spcPts val="600"/>
              </a:spcBef>
              <a:buNone/>
            </a:pPr>
            <a:r>
              <a:rPr lang="ja-JP" altLang="en-US" sz="1800" dirty="0">
                <a:solidFill>
                  <a:srgbClr val="FF0000"/>
                </a:solidFill>
              </a:rPr>
              <a:t>　</a:t>
            </a:r>
            <a:r>
              <a:rPr lang="en-US" altLang="ja-JP" sz="1800" dirty="0">
                <a:solidFill>
                  <a:srgbClr val="FF0000"/>
                </a:solidFill>
              </a:rPr>
              <a:t>※</a:t>
            </a:r>
            <a:r>
              <a:rPr lang="ja-JP" altLang="en-US" sz="1800" dirty="0">
                <a:solidFill>
                  <a:srgbClr val="FF0000"/>
                </a:solidFill>
              </a:rPr>
              <a:t>小テストは何回でも解答可</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第１回目のみ，小テスト締め切りは講義日までとします</a:t>
            </a:r>
            <a:r>
              <a:rPr lang="en-US" altLang="ja-JP" sz="1800" dirty="0">
                <a:solidFill>
                  <a:srgbClr val="FF0000"/>
                </a:solidFill>
              </a:rPr>
              <a:t> </a:t>
            </a: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講義日当日は，</a:t>
            </a:r>
            <a:r>
              <a:rPr lang="en-US" altLang="ja-JP" sz="1800" dirty="0">
                <a:solidFill>
                  <a:srgbClr val="FF0000"/>
                </a:solidFill>
              </a:rPr>
              <a:t>zoom</a:t>
            </a:r>
            <a:r>
              <a:rPr lang="ja-JP" altLang="en-US" sz="1800" dirty="0">
                <a:solidFill>
                  <a:srgbClr val="FF0000"/>
                </a:solidFill>
              </a:rPr>
              <a:t>にて小テストの解説をし，質問があればそれに回答します</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質問がある場合は，メール，</a:t>
            </a:r>
            <a:r>
              <a:rPr lang="en-US" altLang="ja-JP" sz="1800" dirty="0" err="1">
                <a:solidFill>
                  <a:srgbClr val="FF0000"/>
                </a:solidFill>
              </a:rPr>
              <a:t>scomb</a:t>
            </a:r>
            <a:r>
              <a:rPr lang="en-US" altLang="ja-JP" sz="1800" dirty="0">
                <a:solidFill>
                  <a:srgbClr val="FF0000"/>
                </a:solidFill>
              </a:rPr>
              <a:t>, </a:t>
            </a:r>
            <a:r>
              <a:rPr lang="ja-JP" altLang="en-US" sz="1800" dirty="0">
                <a:solidFill>
                  <a:srgbClr val="FF0000"/>
                </a:solidFill>
              </a:rPr>
              <a:t>当日</a:t>
            </a:r>
            <a:r>
              <a:rPr lang="en-US" altLang="ja-JP" sz="1800" dirty="0">
                <a:solidFill>
                  <a:srgbClr val="FF0000"/>
                </a:solidFill>
              </a:rPr>
              <a:t>zoom</a:t>
            </a:r>
            <a:r>
              <a:rPr lang="ja-JP" altLang="en-US" sz="1800" dirty="0">
                <a:solidFill>
                  <a:srgbClr val="FF0000"/>
                </a:solidFill>
              </a:rPr>
              <a:t>で直接，の方法で連絡ください．</a:t>
            </a:r>
            <a:r>
              <a:rPr lang="en-US" altLang="ja-JP" sz="1800" dirty="0">
                <a:solidFill>
                  <a:srgbClr val="FF0000"/>
                </a:solidFill>
              </a:rPr>
              <a:t> </a:t>
            </a:r>
          </a:p>
          <a:p>
            <a:pPr marL="0" indent="0">
              <a:lnSpc>
                <a:spcPct val="100000"/>
              </a:lnSpc>
              <a:spcBef>
                <a:spcPts val="600"/>
              </a:spcBef>
              <a:buNone/>
            </a:pPr>
            <a:endParaRPr lang="en-US" altLang="ja-JP" sz="1800" dirty="0"/>
          </a:p>
          <a:p>
            <a:pPr marL="0" indent="0">
              <a:lnSpc>
                <a:spcPct val="100000"/>
              </a:lnSpc>
              <a:spcBef>
                <a:spcPts val="600"/>
              </a:spcBef>
              <a:buNone/>
            </a:pPr>
            <a:r>
              <a:rPr lang="en-US" altLang="ja-JP" sz="1800" dirty="0"/>
              <a:t>takashi.ijiri80 </a:t>
            </a:r>
            <a:r>
              <a:rPr lang="en-US" altLang="ja-JP" sz="1800" dirty="0" err="1"/>
              <a:t>AtMark</a:t>
            </a:r>
            <a:r>
              <a:rPr lang="en-US" altLang="ja-JP" sz="1800" dirty="0"/>
              <a:t> gmail.ac.jp</a:t>
            </a:r>
          </a:p>
        </p:txBody>
      </p:sp>
    </p:spTree>
    <p:extLst>
      <p:ext uri="{BB962C8B-B14F-4D97-AF65-F5344CB8AC3E}">
        <p14:creationId xmlns:p14="http://schemas.microsoft.com/office/powerpoint/2010/main" val="638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511685"/>
            <a:ext cx="7036419" cy="733270"/>
          </a:xfrm>
        </p:spPr>
        <p:txBody>
          <a:bodyPr>
            <a:normAutofit/>
          </a:bodyPr>
          <a:lstStyle/>
          <a:p>
            <a:r>
              <a:rPr kumimoji="1" lang="ja-JP" altLang="en-US" dirty="0"/>
              <a:t>教科書（参考資料）</a:t>
            </a:r>
          </a:p>
        </p:txBody>
      </p:sp>
      <p:sp>
        <p:nvSpPr>
          <p:cNvPr id="3" name="コンテンツ プレースホルダー 2"/>
          <p:cNvSpPr>
            <a:spLocks noGrp="1"/>
          </p:cNvSpPr>
          <p:nvPr>
            <p:ph idx="1"/>
          </p:nvPr>
        </p:nvSpPr>
        <p:spPr>
          <a:xfrm>
            <a:off x="4762501" y="1391055"/>
            <a:ext cx="7053579" cy="5243209"/>
          </a:xfrm>
        </p:spPr>
        <p:txBody>
          <a:bodyPr>
            <a:noAutofit/>
          </a:bodyPr>
          <a:lstStyle/>
          <a:p>
            <a:pPr>
              <a:lnSpc>
                <a:spcPct val="110000"/>
              </a:lnSpc>
              <a:spcBef>
                <a:spcPts val="600"/>
              </a:spcBef>
              <a:spcAft>
                <a:spcPts val="600"/>
              </a:spcAft>
            </a:pPr>
            <a:r>
              <a:rPr lang="en-US" altLang="ja-JP" sz="1800" dirty="0"/>
              <a:t>CG-Arts</a:t>
            </a:r>
            <a:r>
              <a:rPr lang="ja-JP" altLang="en-US" sz="1800" dirty="0"/>
              <a:t>協会（画像情報教育進行委員会）</a:t>
            </a:r>
            <a:endParaRPr lang="en-US" altLang="ja-JP" sz="1800" dirty="0"/>
          </a:p>
          <a:p>
            <a:pPr>
              <a:lnSpc>
                <a:spcPct val="110000"/>
              </a:lnSpc>
              <a:spcBef>
                <a:spcPts val="600"/>
              </a:spcBef>
              <a:spcAft>
                <a:spcPts val="600"/>
              </a:spcAft>
            </a:pPr>
            <a:r>
              <a:rPr lang="ja-JP" altLang="en-US" sz="1800" dirty="0"/>
              <a:t>ディジタル画像処理</a:t>
            </a:r>
            <a:r>
              <a:rPr lang="en-US" altLang="ja-JP" sz="1800" dirty="0"/>
              <a:t>[</a:t>
            </a:r>
            <a:r>
              <a:rPr lang="ja-JP" altLang="en-US" sz="1800" dirty="0"/>
              <a:t>改訂新版</a:t>
            </a:r>
            <a:r>
              <a:rPr lang="en-US" altLang="ja-JP" sz="1800" dirty="0"/>
              <a:t>] </a:t>
            </a:r>
            <a:r>
              <a:rPr lang="ja-JP" altLang="en-US" sz="1800" dirty="0"/>
              <a:t>大型本</a:t>
            </a:r>
            <a:endParaRPr lang="en-US" altLang="ja-JP" sz="1800" dirty="0"/>
          </a:p>
          <a:p>
            <a:pPr>
              <a:lnSpc>
                <a:spcPct val="110000"/>
              </a:lnSpc>
              <a:spcBef>
                <a:spcPts val="600"/>
              </a:spcBef>
              <a:spcAft>
                <a:spcPts val="600"/>
              </a:spcAft>
            </a:pPr>
            <a:endParaRPr lang="en-US" altLang="ja-JP" sz="1800" dirty="0"/>
          </a:p>
          <a:p>
            <a:pPr>
              <a:lnSpc>
                <a:spcPct val="110000"/>
              </a:lnSpc>
              <a:spcBef>
                <a:spcPts val="600"/>
              </a:spcBef>
              <a:spcAft>
                <a:spcPts val="600"/>
              </a:spcAft>
            </a:pPr>
            <a:r>
              <a:rPr lang="ja-JP" altLang="en-US" sz="1800" dirty="0"/>
              <a:t>日本語で読める画像処理の教科書です</a:t>
            </a:r>
            <a:endParaRPr lang="en-US" altLang="ja-JP" sz="1800" dirty="0"/>
          </a:p>
          <a:p>
            <a:pPr>
              <a:lnSpc>
                <a:spcPct val="110000"/>
              </a:lnSpc>
              <a:spcBef>
                <a:spcPts val="600"/>
              </a:spcBef>
              <a:spcAft>
                <a:spcPts val="600"/>
              </a:spcAft>
            </a:pPr>
            <a:r>
              <a:rPr lang="ja-JP" altLang="en-US" sz="1800" dirty="0"/>
              <a:t>画像や例が多く入門者には最適だと思います</a:t>
            </a:r>
            <a:endParaRPr lang="en-US" altLang="ja-JP" sz="1800" dirty="0"/>
          </a:p>
          <a:p>
            <a:pPr>
              <a:lnSpc>
                <a:spcPct val="110000"/>
              </a:lnSpc>
              <a:spcBef>
                <a:spcPts val="600"/>
              </a:spcBef>
              <a:spcAft>
                <a:spcPts val="600"/>
              </a:spcAft>
            </a:pPr>
            <a:r>
              <a:rPr lang="ja-JP" altLang="en-US" sz="1800" dirty="0"/>
              <a:t>網羅性が高い反面，説明不足かなと思う部分も多少あります</a:t>
            </a:r>
            <a:endParaRPr lang="en-US" altLang="ja-JP" sz="1800" dirty="0"/>
          </a:p>
          <a:p>
            <a:pPr>
              <a:lnSpc>
                <a:spcPct val="110000"/>
              </a:lnSpc>
              <a:spcBef>
                <a:spcPts val="600"/>
              </a:spcBef>
              <a:spcAft>
                <a:spcPts val="600"/>
              </a:spcAft>
            </a:pPr>
            <a:r>
              <a:rPr lang="en-US" altLang="ja-JP" sz="1800" dirty="0"/>
              <a:t>3</a:t>
            </a:r>
            <a:r>
              <a:rPr lang="ja-JP" altLang="en-US" sz="1800" dirty="0"/>
              <a:t>年前期コンピュータビジョン（ディジタルメディア処理</a:t>
            </a:r>
            <a:r>
              <a:rPr lang="en-US" altLang="ja-JP" sz="1800" dirty="0"/>
              <a:t>2</a:t>
            </a:r>
            <a:r>
              <a:rPr lang="ja-JP" altLang="en-US" sz="1800" dirty="0"/>
              <a:t>）もこの教科書（参考資料）を利用します</a:t>
            </a:r>
            <a:endParaRPr lang="en-US" altLang="ja-JP" sz="1800" dirty="0"/>
          </a:p>
          <a:p>
            <a:pPr marL="0" indent="0">
              <a:lnSpc>
                <a:spcPct val="110000"/>
              </a:lnSpc>
              <a:spcBef>
                <a:spcPts val="600"/>
              </a:spcBef>
              <a:spcAft>
                <a:spcPts val="600"/>
              </a:spcAft>
              <a:buNone/>
            </a:pPr>
            <a:endParaRPr lang="en-US" altLang="ja-JP" sz="1800" dirty="0"/>
          </a:p>
          <a:p>
            <a:pPr marL="0" indent="0">
              <a:lnSpc>
                <a:spcPct val="110000"/>
              </a:lnSpc>
              <a:spcBef>
                <a:spcPts val="600"/>
              </a:spcBef>
              <a:spcAft>
                <a:spcPts val="600"/>
              </a:spcAft>
              <a:buNone/>
            </a:pPr>
            <a:r>
              <a:rPr lang="ja-JP" altLang="en-US" sz="1800" dirty="0">
                <a:solidFill>
                  <a:srgbClr val="FF0000"/>
                </a:solidFill>
              </a:rPr>
              <a:t>注</a:t>
            </a:r>
            <a:r>
              <a:rPr lang="en-US" altLang="ja-JP" sz="1800" dirty="0">
                <a:solidFill>
                  <a:srgbClr val="FF0000"/>
                </a:solidFill>
              </a:rPr>
              <a:t>) </a:t>
            </a:r>
            <a:r>
              <a:rPr lang="ja-JP" altLang="en-US" sz="1800" dirty="0">
                <a:solidFill>
                  <a:srgbClr val="FF0000"/>
                </a:solidFill>
              </a:rPr>
              <a:t>講義では私の用意した資料を中心に利用し，この教科書は講義中にはほとんど利用しません．講義内容やその周辺を学修するための資料として利用してください</a:t>
            </a:r>
            <a:endParaRPr lang="en-US" altLang="ja-JP" sz="18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09/29	</a:t>
            </a:r>
            <a:r>
              <a:rPr lang="ja-JP" altLang="en-US" sz="1600" dirty="0">
                <a:latin typeface="游ゴシック" panose="020B0400000000000000" pitchFamily="50" charset="-128"/>
                <a:ea typeface="游ゴシック" panose="020B0400000000000000" pitchFamily="50" charset="-128"/>
              </a:rPr>
              <a:t>イントロダクション</a:t>
            </a:r>
            <a:r>
              <a:rPr lang="en-US" altLang="ja-JP" sz="1600" dirty="0">
                <a:latin typeface="游ゴシック" panose="020B0400000000000000" pitchFamily="50" charset="-128"/>
                <a:ea typeface="游ゴシック" panose="020B0400000000000000" pitchFamily="50" charset="-128"/>
              </a:rPr>
              <a:t>1 : </a:t>
            </a:r>
            <a:r>
              <a:rPr lang="ja-JP" altLang="en-US" sz="1600" dirty="0">
                <a:latin typeface="游ゴシック" panose="020B0400000000000000" pitchFamily="50" charset="-128"/>
                <a:ea typeface="游ゴシック" panose="020B0400000000000000" pitchFamily="50" charset="-128"/>
              </a:rPr>
              <a:t>デジタル画像とは，量子化と標本化，</a:t>
            </a:r>
            <a:r>
              <a:rPr lang="en-US" altLang="ja-JP" sz="1600" dirty="0">
                <a:latin typeface="游ゴシック" panose="020B0400000000000000" pitchFamily="50" charset="-128"/>
                <a:ea typeface="游ゴシック" panose="020B0400000000000000" pitchFamily="50" charset="-128"/>
              </a:rPr>
              <a:t>Dynamic Range</a:t>
            </a:r>
            <a:endParaRPr lang="ja-JP" altLang="en-US"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10/06	</a:t>
            </a:r>
            <a:r>
              <a:rPr lang="ja-JP" altLang="en-US" sz="1600" dirty="0">
                <a:latin typeface="游ゴシック" panose="020B0400000000000000" pitchFamily="50" charset="-128"/>
                <a:ea typeface="游ゴシック" panose="020B0400000000000000" pitchFamily="50" charset="-128"/>
              </a:rPr>
              <a:t>イントロダクション</a:t>
            </a:r>
            <a:r>
              <a:rPr lang="en-US" altLang="ja-JP" sz="1600" dirty="0">
                <a:latin typeface="游ゴシック" panose="020B0400000000000000" pitchFamily="50" charset="-128"/>
                <a:ea typeface="游ゴシック" panose="020B0400000000000000" pitchFamily="50" charset="-128"/>
              </a:rPr>
              <a:t>2 : </a:t>
            </a:r>
            <a:r>
              <a:rPr lang="ja-JP" altLang="en-US" sz="1600" dirty="0">
                <a:latin typeface="游ゴシック" panose="020B0400000000000000" pitchFamily="50" charset="-128"/>
                <a:ea typeface="游ゴシック" panose="020B0400000000000000" pitchFamily="50" charset="-128"/>
              </a:rPr>
              <a:t>デジタルカメラ，人間の視覚，表色系</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10/13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1 : </a:t>
            </a:r>
            <a:r>
              <a:rPr lang="ja-JP" altLang="en-US" sz="1600" dirty="0">
                <a:latin typeface="游ゴシック" panose="020B0400000000000000" pitchFamily="50" charset="-128"/>
                <a:ea typeface="游ゴシック" panose="020B0400000000000000" pitchFamily="50" charset="-128"/>
              </a:rPr>
              <a:t>トーンカーブ，線形フィルタ 	</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10/20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2 : </a:t>
            </a:r>
            <a:r>
              <a:rPr lang="ja-JP" altLang="en-US" sz="1600" dirty="0">
                <a:latin typeface="游ゴシック" panose="020B0400000000000000" pitchFamily="50" charset="-128"/>
                <a:ea typeface="游ゴシック" panose="020B0400000000000000" pitchFamily="50" charset="-128"/>
              </a:rPr>
              <a:t>非線形フィルタ，ハーフトーニング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10/27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3 : </a:t>
            </a:r>
            <a:r>
              <a:rPr lang="ja-JP" altLang="en-US" sz="1600" dirty="0">
                <a:latin typeface="游ゴシック" panose="020B0400000000000000" pitchFamily="50" charset="-128"/>
                <a:ea typeface="游ゴシック" panose="020B0400000000000000" pitchFamily="50" charset="-128"/>
              </a:rPr>
              <a:t>離散フーリエ変換と周波数フィルタリング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11/10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1</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 (</a:t>
            </a:r>
            <a:r>
              <a:rPr lang="ja-JP" altLang="en-US" sz="1600" dirty="0">
                <a:solidFill>
                  <a:srgbClr val="FF0000"/>
                </a:solidFill>
                <a:latin typeface="游ゴシック" panose="020B0400000000000000" pitchFamily="50" charset="-128"/>
                <a:ea typeface="游ゴシック" panose="020B0400000000000000" pitchFamily="50" charset="-128"/>
              </a:rPr>
              <a:t>前半の締め切り</a:t>
            </a:r>
            <a:r>
              <a:rPr lang="en-US" altLang="ja-JP" sz="1600" dirty="0">
                <a:solidFill>
                  <a:srgbClr val="FF0000"/>
                </a:solidFill>
                <a:latin typeface="游ゴシック" panose="020B0400000000000000" pitchFamily="50" charset="-128"/>
                <a:ea typeface="游ゴシック" panose="020B0400000000000000" pitchFamily="50" charset="-128"/>
              </a:rPr>
              <a:t>11/30 23:59, </a:t>
            </a:r>
            <a:r>
              <a:rPr lang="ja-JP" altLang="en-US" sz="1600" dirty="0">
                <a:solidFill>
                  <a:srgbClr val="FF0000"/>
                </a:solidFill>
                <a:latin typeface="游ゴシック" panose="020B0400000000000000" pitchFamily="50" charset="-128"/>
                <a:ea typeface="游ゴシック" panose="020B0400000000000000" pitchFamily="50" charset="-128"/>
              </a:rPr>
              <a:t>後半の締め切り</a:t>
            </a:r>
            <a:r>
              <a:rPr lang="en-US" altLang="ja-JP" sz="1600" dirty="0">
                <a:solidFill>
                  <a:srgbClr val="FF0000"/>
                </a:solidFill>
                <a:latin typeface="游ゴシック" panose="020B0400000000000000" pitchFamily="50" charset="-128"/>
                <a:ea typeface="游ゴシック" panose="020B0400000000000000" pitchFamily="50" charset="-128"/>
              </a:rPr>
              <a:t>12/14 23:59</a:t>
            </a: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   </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11/17</a:t>
            </a:r>
            <a:r>
              <a:rPr lang="en-US" altLang="ja-JP" sz="1600" b="1" dirty="0">
                <a:solidFill>
                  <a:srgbClr val="FF0000"/>
                </a:solidFill>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2</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a:t>
            </a:r>
            <a:endParaRPr lang="en-US" altLang="ja-JP" sz="1600" b="1" dirty="0">
              <a:solidFill>
                <a:srgbClr val="FF0000"/>
              </a:solidFill>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11/24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3</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12/01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4</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a:t>
            </a:r>
            <a:endParaRPr lang="en-US" altLang="ja-JP" sz="1600" b="1"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12/08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5</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a:t>
            </a:r>
            <a:endParaRPr lang="ja-JP" altLang="en-US"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12/15	</a:t>
            </a:r>
            <a:r>
              <a:rPr lang="ja-JP" altLang="en-US" sz="1600" dirty="0">
                <a:latin typeface="游ゴシック" panose="020B0400000000000000" pitchFamily="50" charset="-128"/>
                <a:ea typeface="游ゴシック" panose="020B0400000000000000" pitchFamily="50" charset="-128"/>
              </a:rPr>
              <a:t>画像の幾何変換 </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アファイン変換と画像補間</a:t>
            </a:r>
            <a:r>
              <a:rPr lang="en-US" altLang="ja-JP" sz="1600" dirty="0">
                <a:latin typeface="游ゴシック" panose="020B0400000000000000" pitchFamily="50" charset="-128"/>
                <a:ea typeface="游ゴシック" panose="020B0400000000000000" pitchFamily="50" charset="-128"/>
              </a:rPr>
              <a:t> 	</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12/22 	Convolution</a:t>
            </a:r>
            <a:r>
              <a:rPr lang="ja-JP" altLang="en-US" sz="1600" dirty="0">
                <a:latin typeface="游ゴシック" panose="020B0400000000000000" pitchFamily="50" charset="-128"/>
                <a:ea typeface="游ゴシック" panose="020B0400000000000000" pitchFamily="50" charset="-128"/>
              </a:rPr>
              <a:t>と</a:t>
            </a:r>
            <a:r>
              <a:rPr lang="en-US" altLang="ja-JP" sz="1600" dirty="0">
                <a:latin typeface="游ゴシック" panose="020B0400000000000000" pitchFamily="50" charset="-128"/>
                <a:ea typeface="游ゴシック" panose="020B0400000000000000" pitchFamily="50" charset="-128"/>
              </a:rPr>
              <a:t>De-convolution</a:t>
            </a:r>
            <a:r>
              <a:rPr lang="ja-JP" altLang="en-US" sz="1600" dirty="0">
                <a:latin typeface="游ゴシック" panose="020B0400000000000000" pitchFamily="50" charset="-128"/>
                <a:ea typeface="游ゴシック" panose="020B0400000000000000" pitchFamily="50" charset="-128"/>
              </a:rPr>
              <a:t>（進度に合わせて変更する可能性有り）</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01/12 	</a:t>
            </a:r>
            <a:r>
              <a:rPr lang="ja-JP" altLang="en-US" sz="1600" dirty="0">
                <a:latin typeface="游ゴシック" panose="020B0400000000000000" pitchFamily="50" charset="-128"/>
                <a:ea typeface="游ゴシック" panose="020B0400000000000000" pitchFamily="50" charset="-128"/>
              </a:rPr>
              <a:t>画像圧縮（進度に合わせて変更する可能性有り）</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b="1" dirty="0">
                <a:solidFill>
                  <a:srgbClr val="FF0000"/>
                </a:solidFill>
                <a:latin typeface="游ゴシック" panose="020B0400000000000000" pitchFamily="50" charset="-128"/>
                <a:ea typeface="游ゴシック" panose="020B0400000000000000" pitchFamily="50" charset="-128"/>
              </a:rPr>
              <a:t>01/19 	</a:t>
            </a:r>
            <a:r>
              <a:rPr lang="ja-JP" altLang="en-US" sz="1600" b="1" dirty="0">
                <a:solidFill>
                  <a:srgbClr val="FF0000"/>
                </a:solidFill>
                <a:latin typeface="游ゴシック" panose="020B0400000000000000" pitchFamily="50" charset="-128"/>
                <a:ea typeface="游ゴシック" panose="020B0400000000000000" pitchFamily="50" charset="-128"/>
              </a:rPr>
              <a:t>後半のまとめと期末試験</a:t>
            </a:r>
            <a:endParaRPr lang="en-US" altLang="ja-JP" sz="1600" b="1" dirty="0">
              <a:solidFill>
                <a:srgbClr val="FF0000"/>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2713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a:latin typeface="游ゴシック" panose="020B0400000000000000" pitchFamily="50" charset="-128"/>
                <a:ea typeface="游ゴシック" panose="020B0400000000000000" pitchFamily="50" charset="-128"/>
              </a:rPr>
              <a:t>Python</a:t>
            </a:r>
            <a:r>
              <a:rPr kumimoji="1" lang="ja-JP" altLang="en-US" dirty="0">
                <a:latin typeface="游ゴシック" panose="020B0400000000000000" pitchFamily="50" charset="-128"/>
                <a:ea typeface="游ゴシック" panose="020B0400000000000000" pitchFamily="50" charset="-128"/>
              </a:rPr>
              <a:t>プログラミング演習</a:t>
            </a:r>
          </a:p>
        </p:txBody>
      </p:sp>
      <p:sp>
        <p:nvSpPr>
          <p:cNvPr id="3" name="コンテンツ プレースホルダー 2"/>
          <p:cNvSpPr>
            <a:spLocks noGrp="1"/>
          </p:cNvSpPr>
          <p:nvPr>
            <p:ph idx="1"/>
          </p:nvPr>
        </p:nvSpPr>
        <p:spPr>
          <a:xfrm>
            <a:off x="785484" y="1343722"/>
            <a:ext cx="11000116" cy="5296829"/>
          </a:xfrm>
        </p:spPr>
        <p:txBody>
          <a:bodyPr>
            <a:normAutofit/>
          </a:bodyPr>
          <a:lstStyle/>
          <a:p>
            <a:pPr marL="0" indent="0">
              <a:buNone/>
            </a:pPr>
            <a:r>
              <a:rPr kumimoji="1" lang="ja-JP" altLang="en-US" sz="2400" dirty="0">
                <a:latin typeface="游ゴシック" panose="020B0400000000000000" pitchFamily="50" charset="-128"/>
                <a:ea typeface="游ゴシック" panose="020B0400000000000000" pitchFamily="50" charset="-128"/>
              </a:rPr>
              <a:t>以下の日程にてプログラミング演習を行ないます</a:t>
            </a:r>
            <a:endParaRPr kumimoji="1"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800" dirty="0">
                <a:latin typeface="游ゴシック" panose="020B0400000000000000" pitchFamily="50" charset="-128"/>
                <a:ea typeface="游ゴシック" panose="020B0400000000000000" pitchFamily="50" charset="-128"/>
              </a:rPr>
              <a:t>11/10	</a:t>
            </a:r>
            <a:r>
              <a:rPr lang="ja-JP" altLang="en-US" sz="1800" dirty="0">
                <a:latin typeface="游ゴシック" panose="020B0400000000000000" pitchFamily="50" charset="-128"/>
                <a:ea typeface="游ゴシック" panose="020B0400000000000000" pitchFamily="50" charset="-128"/>
              </a:rPr>
              <a:t>画像処理演習</a:t>
            </a:r>
            <a:r>
              <a:rPr lang="en-US" altLang="ja-JP" sz="1800" dirty="0">
                <a:latin typeface="游ゴシック" panose="020B0400000000000000" pitchFamily="50" charset="-128"/>
                <a:ea typeface="游ゴシック" panose="020B0400000000000000" pitchFamily="50" charset="-128"/>
              </a:rPr>
              <a:t>1</a:t>
            </a:r>
            <a:r>
              <a:rPr lang="ja-JP" altLang="en-US" sz="1800" dirty="0">
                <a:latin typeface="游ゴシック" panose="020B0400000000000000" pitchFamily="50" charset="-128"/>
                <a:ea typeface="游ゴシック" panose="020B0400000000000000" pitchFamily="50" charset="-128"/>
              </a:rPr>
              <a:t> </a:t>
            </a:r>
            <a:r>
              <a:rPr lang="en-US" altLang="ja-JP" sz="1800" dirty="0">
                <a:latin typeface="游ゴシック" panose="020B0400000000000000" pitchFamily="50" charset="-128"/>
                <a:ea typeface="游ゴシック" panose="020B0400000000000000" pitchFamily="50" charset="-128"/>
              </a:rPr>
              <a:t>: </a:t>
            </a:r>
          </a:p>
          <a:p>
            <a:pPr marL="0" indent="0">
              <a:lnSpc>
                <a:spcPct val="100000"/>
              </a:lnSpc>
              <a:spcBef>
                <a:spcPts val="600"/>
              </a:spcBef>
              <a:spcAft>
                <a:spcPts val="600"/>
              </a:spcAft>
              <a:buNone/>
            </a:pPr>
            <a:r>
              <a:rPr lang="en-US" altLang="ja-JP" sz="1800" dirty="0">
                <a:latin typeface="游ゴシック" panose="020B0400000000000000" pitchFamily="50" charset="-128"/>
                <a:ea typeface="游ゴシック" panose="020B0400000000000000" pitchFamily="50" charset="-128"/>
              </a:rPr>
              <a:t>11/17</a:t>
            </a:r>
            <a:r>
              <a:rPr lang="en-US" altLang="ja-JP" sz="1800" b="1" dirty="0">
                <a:solidFill>
                  <a:srgbClr val="FF0000"/>
                </a:solidFill>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画像処理演習</a:t>
            </a:r>
            <a:r>
              <a:rPr lang="en-US" altLang="ja-JP" sz="1800" dirty="0">
                <a:latin typeface="游ゴシック" panose="020B0400000000000000" pitchFamily="50" charset="-128"/>
                <a:ea typeface="游ゴシック" panose="020B0400000000000000" pitchFamily="50" charset="-128"/>
              </a:rPr>
              <a:t>2</a:t>
            </a:r>
            <a:r>
              <a:rPr lang="ja-JP" altLang="en-US" sz="1800" dirty="0">
                <a:latin typeface="游ゴシック" panose="020B0400000000000000" pitchFamily="50" charset="-128"/>
                <a:ea typeface="游ゴシック" panose="020B0400000000000000" pitchFamily="50" charset="-128"/>
              </a:rPr>
              <a:t> </a:t>
            </a:r>
            <a:r>
              <a:rPr lang="en-US" altLang="ja-JP" sz="1800" dirty="0">
                <a:latin typeface="游ゴシック" panose="020B0400000000000000" pitchFamily="50" charset="-128"/>
                <a:ea typeface="游ゴシック" panose="020B0400000000000000" pitchFamily="50" charset="-128"/>
              </a:rPr>
              <a:t>:</a:t>
            </a:r>
            <a:endParaRPr lang="en-US" altLang="ja-JP" sz="1800" b="1" dirty="0">
              <a:solidFill>
                <a:srgbClr val="FF0000"/>
              </a:solidFill>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800" dirty="0">
                <a:latin typeface="游ゴシック" panose="020B0400000000000000" pitchFamily="50" charset="-128"/>
                <a:ea typeface="游ゴシック" panose="020B0400000000000000" pitchFamily="50" charset="-128"/>
              </a:rPr>
              <a:t>11/24	</a:t>
            </a:r>
            <a:r>
              <a:rPr lang="ja-JP" altLang="en-US" sz="1800" dirty="0">
                <a:latin typeface="游ゴシック" panose="020B0400000000000000" pitchFamily="50" charset="-128"/>
                <a:ea typeface="游ゴシック" panose="020B0400000000000000" pitchFamily="50" charset="-128"/>
              </a:rPr>
              <a:t>画像処理演習</a:t>
            </a:r>
            <a:r>
              <a:rPr lang="en-US" altLang="ja-JP" sz="1800" dirty="0">
                <a:latin typeface="游ゴシック" panose="020B0400000000000000" pitchFamily="50" charset="-128"/>
                <a:ea typeface="游ゴシック" panose="020B0400000000000000" pitchFamily="50" charset="-128"/>
              </a:rPr>
              <a:t>3</a:t>
            </a:r>
            <a:r>
              <a:rPr lang="ja-JP" altLang="en-US" sz="1800" dirty="0">
                <a:latin typeface="游ゴシック" panose="020B0400000000000000" pitchFamily="50" charset="-128"/>
                <a:ea typeface="游ゴシック" panose="020B0400000000000000" pitchFamily="50" charset="-128"/>
              </a:rPr>
              <a:t> </a:t>
            </a:r>
            <a:r>
              <a:rPr lang="en-US" altLang="ja-JP" sz="1800" dirty="0">
                <a:latin typeface="游ゴシック" panose="020B0400000000000000" pitchFamily="50" charset="-128"/>
                <a:ea typeface="游ゴシック" panose="020B0400000000000000" pitchFamily="50" charset="-128"/>
              </a:rPr>
              <a:t>:</a:t>
            </a:r>
          </a:p>
          <a:p>
            <a:pPr marL="0" indent="0">
              <a:lnSpc>
                <a:spcPct val="100000"/>
              </a:lnSpc>
              <a:spcBef>
                <a:spcPts val="600"/>
              </a:spcBef>
              <a:spcAft>
                <a:spcPts val="600"/>
              </a:spcAft>
              <a:buNone/>
            </a:pPr>
            <a:r>
              <a:rPr lang="en-US" altLang="ja-JP" sz="1800" dirty="0">
                <a:latin typeface="游ゴシック" panose="020B0400000000000000" pitchFamily="50" charset="-128"/>
                <a:ea typeface="游ゴシック" panose="020B0400000000000000" pitchFamily="50" charset="-128"/>
              </a:rPr>
              <a:t>12/01	</a:t>
            </a:r>
            <a:r>
              <a:rPr lang="ja-JP" altLang="en-US" sz="1800" dirty="0">
                <a:latin typeface="游ゴシック" panose="020B0400000000000000" pitchFamily="50" charset="-128"/>
                <a:ea typeface="游ゴシック" panose="020B0400000000000000" pitchFamily="50" charset="-128"/>
              </a:rPr>
              <a:t>画像処理演習</a:t>
            </a:r>
            <a:r>
              <a:rPr lang="en-US" altLang="ja-JP" sz="1800" dirty="0">
                <a:latin typeface="游ゴシック" panose="020B0400000000000000" pitchFamily="50" charset="-128"/>
                <a:ea typeface="游ゴシック" panose="020B0400000000000000" pitchFamily="50" charset="-128"/>
              </a:rPr>
              <a:t>4</a:t>
            </a:r>
            <a:r>
              <a:rPr lang="ja-JP" altLang="en-US" sz="1800" dirty="0">
                <a:latin typeface="游ゴシック" panose="020B0400000000000000" pitchFamily="50" charset="-128"/>
                <a:ea typeface="游ゴシック" panose="020B0400000000000000" pitchFamily="50" charset="-128"/>
              </a:rPr>
              <a:t> </a:t>
            </a:r>
            <a:r>
              <a:rPr lang="en-US" altLang="ja-JP" sz="1800" dirty="0">
                <a:latin typeface="游ゴシック" panose="020B0400000000000000" pitchFamily="50" charset="-128"/>
                <a:ea typeface="游ゴシック" panose="020B0400000000000000" pitchFamily="50" charset="-128"/>
              </a:rPr>
              <a:t>:</a:t>
            </a:r>
            <a:endParaRPr lang="en-US" altLang="ja-JP" sz="1800" b="1"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800" dirty="0">
                <a:latin typeface="游ゴシック" panose="020B0400000000000000" pitchFamily="50" charset="-128"/>
                <a:ea typeface="游ゴシック" panose="020B0400000000000000" pitchFamily="50" charset="-128"/>
              </a:rPr>
              <a:t>12/08	</a:t>
            </a:r>
            <a:r>
              <a:rPr lang="ja-JP" altLang="en-US" sz="1800" dirty="0">
                <a:latin typeface="游ゴシック" panose="020B0400000000000000" pitchFamily="50" charset="-128"/>
                <a:ea typeface="游ゴシック" panose="020B0400000000000000" pitchFamily="50" charset="-128"/>
              </a:rPr>
              <a:t>画像処理演習</a:t>
            </a:r>
            <a:r>
              <a:rPr lang="en-US" altLang="ja-JP" sz="1800" dirty="0">
                <a:latin typeface="游ゴシック" panose="020B0400000000000000" pitchFamily="50" charset="-128"/>
                <a:ea typeface="游ゴシック" panose="020B0400000000000000" pitchFamily="50" charset="-128"/>
              </a:rPr>
              <a:t>5</a:t>
            </a:r>
            <a:r>
              <a:rPr lang="ja-JP" altLang="en-US" sz="1800" dirty="0">
                <a:latin typeface="游ゴシック" panose="020B0400000000000000" pitchFamily="50" charset="-128"/>
                <a:ea typeface="游ゴシック" panose="020B0400000000000000" pitchFamily="50" charset="-128"/>
              </a:rPr>
              <a:t> </a:t>
            </a:r>
            <a:r>
              <a:rPr lang="en-US" altLang="ja-JP" sz="1800" dirty="0">
                <a:latin typeface="游ゴシック" panose="020B0400000000000000" pitchFamily="50" charset="-128"/>
                <a:ea typeface="游ゴシック" panose="020B0400000000000000" pitchFamily="50" charset="-128"/>
              </a:rPr>
              <a:t>:</a:t>
            </a:r>
          </a:p>
          <a:p>
            <a:pPr marL="0" indent="0">
              <a:lnSpc>
                <a:spcPct val="100000"/>
              </a:lnSpc>
              <a:spcBef>
                <a:spcPts val="600"/>
              </a:spcBef>
              <a:spcAft>
                <a:spcPts val="600"/>
              </a:spcAft>
              <a:buNone/>
            </a:pPr>
            <a:endParaRPr lang="ja-JP" altLang="en-US" sz="1800" dirty="0">
              <a:latin typeface="游ゴシック" panose="020B0400000000000000" pitchFamily="50" charset="-128"/>
              <a:ea typeface="游ゴシック" panose="020B0400000000000000" pitchFamily="50" charset="-128"/>
            </a:endParaRPr>
          </a:p>
          <a:p>
            <a:pPr marL="0" indent="0">
              <a:buNone/>
            </a:pPr>
            <a:r>
              <a:rPr kumimoji="0" lang="ja-JP" altLang="en-US" sz="2400" dirty="0">
                <a:latin typeface="游ゴシック" panose="020B0400000000000000" pitchFamily="50" charset="-128"/>
                <a:ea typeface="游ゴシック" panose="020B0400000000000000" pitchFamily="50" charset="-128"/>
              </a:rPr>
              <a:t>方法 </a:t>
            </a:r>
            <a:r>
              <a:rPr kumimoji="0" lang="en-US" altLang="ja-JP" sz="2400" dirty="0">
                <a:latin typeface="游ゴシック" panose="020B0400000000000000" pitchFamily="50" charset="-128"/>
                <a:ea typeface="游ゴシック" panose="020B0400000000000000" pitchFamily="50" charset="-128"/>
              </a:rPr>
              <a:t>	: zoom</a:t>
            </a:r>
            <a:r>
              <a:rPr kumimoji="0" lang="ja-JP" altLang="en-US" sz="2400" dirty="0">
                <a:latin typeface="游ゴシック" panose="020B0400000000000000" pitchFamily="50" charset="-128"/>
                <a:ea typeface="游ゴシック" panose="020B0400000000000000" pitchFamily="50" charset="-128"/>
              </a:rPr>
              <a:t>利用</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言語等</a:t>
            </a:r>
            <a:r>
              <a:rPr kumimoji="0" lang="en-US" altLang="ja-JP"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python + </a:t>
            </a:r>
            <a:r>
              <a:rPr lang="en-US" altLang="ja-JP" sz="2400" dirty="0" err="1">
                <a:latin typeface="游ゴシック" panose="020B0400000000000000" pitchFamily="50" charset="-128"/>
                <a:ea typeface="游ゴシック" panose="020B0400000000000000" pitchFamily="50" charset="-128"/>
              </a:rPr>
              <a:t>OpenCV</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内容 </a:t>
            </a:r>
            <a:r>
              <a:rPr lang="en-US" altLang="ja-JP" sz="2400" dirty="0">
                <a:latin typeface="游ゴシック" panose="020B0400000000000000" pitchFamily="50" charset="-128"/>
                <a:ea typeface="游ゴシック" panose="020B0400000000000000" pitchFamily="50" charset="-128"/>
              </a:rPr>
              <a:t>	: python</a:t>
            </a:r>
            <a:r>
              <a:rPr lang="ja-JP" altLang="en-US" sz="2400" dirty="0">
                <a:latin typeface="游ゴシック" panose="020B0400000000000000" pitchFamily="50" charset="-128"/>
                <a:ea typeface="游ゴシック" panose="020B0400000000000000" pitchFamily="50" charset="-128"/>
              </a:rPr>
              <a:t>の初歩的な内容，フィルタ，フーリエ変換，ハーフトーニング</a:t>
            </a:r>
            <a:r>
              <a:rPr lang="en-US" altLang="ja-JP" sz="2400" dirty="0">
                <a:latin typeface="游ゴシック" panose="020B0400000000000000" pitchFamily="50" charset="-128"/>
                <a:ea typeface="游ゴシック" panose="020B0400000000000000" pitchFamily="50" charset="-128"/>
              </a:rPr>
              <a:t> </a:t>
            </a:r>
          </a:p>
          <a:p>
            <a:pPr marL="0" indent="0">
              <a:buNone/>
            </a:pPr>
            <a:r>
              <a:rPr lang="ja-JP" altLang="en-US" sz="2400" dirty="0">
                <a:latin typeface="游ゴシック" panose="020B0400000000000000" pitchFamily="50" charset="-128"/>
                <a:ea typeface="游ゴシック" panose="020B0400000000000000" pitchFamily="50" charset="-128"/>
              </a:rPr>
              <a:t>一回目に全ての課題を出題する．</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毎回教員</a:t>
            </a:r>
            <a:r>
              <a:rPr lang="en-US" altLang="ja-JP" sz="2400" dirty="0">
                <a:latin typeface="游ゴシック" panose="020B0400000000000000" pitchFamily="50" charset="-128"/>
                <a:ea typeface="游ゴシック" panose="020B0400000000000000" pitchFamily="50" charset="-128"/>
              </a:rPr>
              <a:t>TA</a:t>
            </a:r>
            <a:r>
              <a:rPr lang="ja-JP" altLang="en-US" sz="2400" dirty="0" err="1">
                <a:latin typeface="游ゴシック" panose="020B0400000000000000" pitchFamily="50" charset="-128"/>
                <a:ea typeface="游ゴシック" panose="020B0400000000000000" pitchFamily="50" charset="-128"/>
              </a:rPr>
              <a:t>にて</a:t>
            </a:r>
            <a:r>
              <a:rPr lang="ja-JP" altLang="en-US" sz="2400" dirty="0">
                <a:latin typeface="游ゴシック" panose="020B0400000000000000" pitchFamily="50" charset="-128"/>
                <a:ea typeface="游ゴシック" panose="020B0400000000000000" pitchFamily="50" charset="-128"/>
              </a:rPr>
              <a:t>質問を受け付ける．</a:t>
            </a:r>
            <a:endParaRPr lang="en-US" altLang="ja-JP" sz="2400" dirty="0">
              <a:latin typeface="游ゴシック" panose="020B0400000000000000" pitchFamily="50" charset="-128"/>
              <a:ea typeface="游ゴシック" panose="020B0400000000000000" pitchFamily="50" charset="-128"/>
            </a:endParaRPr>
          </a:p>
          <a:p>
            <a:pPr marL="0" indent="0">
              <a:buNone/>
            </a:pPr>
            <a:endParaRPr kumimoji="1" lang="ja-JP" altLang="en-US"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36862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latin typeface="游ゴシック" panose="020B0400000000000000" pitchFamily="50" charset="-128"/>
                <a:ea typeface="游ゴシック" panose="020B0400000000000000" pitchFamily="50" charset="-128"/>
              </a:rPr>
              <a:t>ある手法を</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理解する</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latin typeface="游ゴシック" panose="020B0400000000000000" pitchFamily="50" charset="-128"/>
                <a:ea typeface="游ゴシック" panose="020B0400000000000000" pitchFamily="50" charset="-128"/>
              </a:rPr>
              <a:t>教科書をおぼえた </a:t>
            </a:r>
            <a:r>
              <a:rPr kumimoji="1" lang="en-US" altLang="ja-JP"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p>
          <a:p>
            <a:r>
              <a:rPr lang="ja-JP" altLang="en-US" dirty="0">
                <a:latin typeface="游ゴシック" panose="020B0400000000000000" pitchFamily="50" charset="-128"/>
                <a:ea typeface="游ゴシック" panose="020B0400000000000000" pitchFamily="50" charset="-128"/>
                <a:sym typeface="Wingdings" panose="05000000000000000000" pitchFamily="2" charset="2"/>
              </a:rPr>
              <a:t>人にその手法を説明できる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例を挙げて人に説明できる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dirty="0">
                <a:latin typeface="游ゴシック" panose="020B0400000000000000" pitchFamily="50" charset="-128"/>
                <a:ea typeface="游ゴシック" panose="020B0400000000000000" pitchFamily="50" charset="-128"/>
              </a:rPr>
              <a:t>プログラムとして記述できる</a:t>
            </a:r>
            <a:r>
              <a:rPr kumimoji="1" lang="ja-JP" altLang="en-US" dirty="0">
                <a:latin typeface="游ゴシック" panose="020B0400000000000000" pitchFamily="50" charset="-128"/>
                <a:ea typeface="游ゴシック" panose="020B0400000000000000" pitchFamily="50" charset="-128"/>
              </a:rPr>
              <a:t>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pPr marL="0" indent="0">
              <a:buNone/>
            </a:pPr>
            <a:r>
              <a:rPr kumimoji="1" lang="en-US" altLang="ja-JP" b="1" dirty="0">
                <a:latin typeface="游ゴシック" panose="020B0400000000000000" pitchFamily="50" charset="-128"/>
                <a:ea typeface="游ゴシック" panose="020B0400000000000000" pitchFamily="50" charset="-128"/>
                <a:sym typeface="Wingdings" panose="05000000000000000000" pitchFamily="2" charset="2"/>
              </a:rPr>
              <a:t>  </a:t>
            </a:r>
            <a:r>
              <a:rPr kumimoji="1" lang="ja-JP" altLang="en-US" b="1" dirty="0">
                <a:latin typeface="游ゴシック" panose="020B0400000000000000" pitchFamily="50" charset="-128"/>
                <a:ea typeface="游ゴシック" panose="020B0400000000000000" pitchFamily="50" charset="-128"/>
                <a:sym typeface="Wingdings" panose="05000000000000000000" pitchFamily="2" charset="2"/>
              </a:rPr>
              <a:t>コードを書こう！</a:t>
            </a:r>
            <a:endParaRPr kumimoji="1" lang="ja-JP" altLang="en-US" b="1"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1271847" y="6273225"/>
            <a:ext cx="10920153" cy="584775"/>
          </a:xfrm>
          <a:prstGeom prst="rect">
            <a:avLst/>
          </a:prstGeom>
        </p:spPr>
        <p:txBody>
          <a:bodyPr wrap="square">
            <a:spAutoFit/>
          </a:bodyPr>
          <a:lstStyle/>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井尻の偏見に基づきます．異論は認めます．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困ったことに，実装できて動いているけど原理の詳細はよくわからない</a:t>
            </a:r>
            <a:r>
              <a:rPr lang="ja-JP" altLang="en-US" sz="1600" dirty="0" err="1">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という事も実は結構あります</a:t>
            </a: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3760</TotalTime>
  <Words>2520</Words>
  <Application>Microsoft Office PowerPoint</Application>
  <PresentationFormat>ワイド画面</PresentationFormat>
  <Paragraphs>629</Paragraphs>
  <Slides>45</Slides>
  <Notes>13</Notes>
  <HiddenSlides>2</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ＭＳ Ｐゴシック</vt:lpstr>
      <vt:lpstr>メイリオ</vt:lpstr>
      <vt:lpstr>游ゴシック</vt:lpstr>
      <vt:lpstr>Arial</vt:lpstr>
      <vt:lpstr>Calibri</vt:lpstr>
      <vt:lpstr>Cambria Math</vt:lpstr>
      <vt:lpstr>Wingdings</vt:lpstr>
      <vt:lpstr>Office テーマ</vt:lpstr>
      <vt:lpstr>ディジタルメディア処理</vt:lpstr>
      <vt:lpstr>井尻敬 – takashiijiri.com</vt:lpstr>
      <vt:lpstr>PowerPoint プレゼンテーション</vt:lpstr>
      <vt:lpstr>PowerPoint プレゼンテーション</vt:lpstr>
      <vt:lpstr>PowerPoint プレゼンテーション</vt:lpstr>
      <vt:lpstr>教科書（参考資料）</vt:lpstr>
      <vt:lpstr>スケジュール</vt:lpstr>
      <vt:lpstr>Pythonプログラミング演習</vt:lpstr>
      <vt:lpstr>ある手法を『理解する』とは？</vt:lpstr>
      <vt:lpstr>イントロダクション1 </vt:lpstr>
      <vt:lpstr>Vector Graphics と Raster Graphics</vt:lpstr>
      <vt:lpstr>Vector Graphics と Raster Graphics</vt:lpstr>
      <vt:lpstr>Raster  Vector 変換 （Vectorization）</vt:lpstr>
      <vt:lpstr>標本化と量子化</vt:lpstr>
      <vt:lpstr>標本化と量子化</vt:lpstr>
      <vt:lpstr>練習 : 関数の標本化・量子化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まとめ: デジタル画像とは</vt:lpstr>
      <vt:lpstr>HDRI合成</vt:lpstr>
      <vt:lpstr>PowerPoint プレゼンテーション</vt:lpstr>
      <vt:lpstr>ダイナミックレンジ - とは</vt:lpstr>
      <vt:lpstr>HDRI : Motivation</vt:lpstr>
      <vt:lpstr>HDRI : Motivation</vt:lpstr>
      <vt:lpstr>HDRIの取得</vt:lpstr>
      <vt:lpstr>PowerPoint プレゼンテーション</vt:lpstr>
      <vt:lpstr>HDRIを自作してみる</vt:lpstr>
      <vt:lpstr>HDRI : HDRIとトーンマッピング</vt:lpstr>
      <vt:lpstr>トーンマッピング（線形）</vt:lpstr>
      <vt:lpstr>トーンマッピング（線形）</vt:lpstr>
      <vt:lpstr>トーンマッピング（HDR合成）</vt:lpstr>
      <vt:lpstr>PowerPoint プレゼンテーション</vt:lpstr>
      <vt:lpstr>PowerPoint プレゼンテーション</vt:lpstr>
      <vt:lpstr>まとめ : HDRI合成</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196</cp:revision>
  <cp:lastPrinted>2017-08-22T05:57:33Z</cp:lastPrinted>
  <dcterms:created xsi:type="dcterms:W3CDTF">2017-01-19T02:23:36Z</dcterms:created>
  <dcterms:modified xsi:type="dcterms:W3CDTF">2020-09-17T13:34:31Z</dcterms:modified>
</cp:coreProperties>
</file>